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img/lockup-bon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48640"/>
            <a:ext cx="2472309" cy="38404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103120"/>
            <a:ext cx="6035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4400" dirty="0">
                <a:solidFill>
                  <a:srgbClr val="ECE9E2"/>
                </a:solidFill>
                <a:latin typeface="Departure Mono" pitchFamily="34" charset="0"/>
                <a:ea typeface="Departure Mono" pitchFamily="34" charset="-122"/>
                <a:cs typeface="Departure Mono" pitchFamily="34" charset="-120"/>
              </a:rPr>
              <a:t>Rand Protocol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9260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800" dirty="0">
                <a:solidFill>
                  <a:srgbClr val="ECE9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Private computation, hash-based proofs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4290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Shielded notes, a RISC-V zkVM proved by a hash-based STARK with no trusted setup, and chained HotStuff BFT. For due diligence.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7548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ECE9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Technical overview  ·  Version 6  ·  October 2026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5806440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Live public test network (chain 20, release v0.6.8, since 1 October 2026). Not a mainnet; all validators are run by the core team.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OVERVIEW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makes privacy the default and proves every transaction with hash-based STARKs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733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layer-1 chain whose transactions are zero-knowledge proofs; live as a public test network (chain 20) since 1 October 2026.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48640" y="2057400"/>
            <a:ext cx="5464912" cy="1975104"/>
          </a:xfrm>
          <a:prstGeom prst="roundRect">
            <a:avLst>
              <a:gd name="adj" fmla="val 4630"/>
            </a:avLst>
          </a:prstGeom>
          <a:solidFill>
            <a:srgbClr val="FFFFFF"/>
          </a:solidFill>
          <a:ln w="7620">
            <a:solidFill>
              <a:srgbClr val="E6E8E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94944" y="2185416"/>
            <a:ext cx="5172304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45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Private by default</a:t>
            </a:r>
            <a:endParaRPr lang="en-US" sz="1300" dirty="0"/>
          </a:p>
          <a:p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Value exists only as notes in a shielded pool, with no accounts or balances. A transfer publishes nullifiers and commitments, not sender, recipient or amount. </a:t>
            </a:r>
            <a:pPr algn="l" indent="0" marL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Cost:</a:t>
            </a:r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fees, timing and bridge amounts stay public.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178144" y="2057400"/>
            <a:ext cx="5464912" cy="1975104"/>
          </a:xfrm>
          <a:prstGeom prst="roundRect">
            <a:avLst>
              <a:gd name="adj" fmla="val 4630"/>
            </a:avLst>
          </a:prstGeom>
          <a:solidFill>
            <a:srgbClr val="FFFFFF"/>
          </a:solidFill>
          <a:ln w="7620">
            <a:solidFill>
              <a:srgbClr val="E6E8E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324448" y="2185416"/>
            <a:ext cx="5172304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45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programs, private inputs</a:t>
            </a:r>
            <a:endParaRPr lang="en-US" sz="1300" dirty="0"/>
          </a:p>
          <a:p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RISC-V (RV32IM) zkVM runs programs off-chain; the chain checks the proof and eight public output words. A transfer is such a program too, with a small auth proof. </a:t>
            </a:r>
            <a:pPr algn="l" indent="0" marL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Cost:</a:t>
            </a:r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calls are limited to tier 14, a size class of under 16,383 cycles (slide 6).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48640" y="4197096"/>
            <a:ext cx="5464912" cy="1975104"/>
          </a:xfrm>
          <a:prstGeom prst="roundRect">
            <a:avLst>
              <a:gd name="adj" fmla="val 4630"/>
            </a:avLst>
          </a:prstGeom>
          <a:solidFill>
            <a:srgbClr val="FFFFFF"/>
          </a:solidFill>
          <a:ln w="7620">
            <a:solidFill>
              <a:srgbClr val="E6E8EF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94944" y="4325112"/>
            <a:ext cx="5172304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45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Hash-based proofs</a:t>
            </a:r>
            <a:endParaRPr lang="en-US" sz="1300" dirty="0"/>
          </a:p>
          <a:p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Plonky3 batch STARK over the Goldilocks field with FRI and Poseidon2: hashes and field arithmetic, with no elliptic-curve or pairing assumption in the proof system. </a:t>
            </a:r>
            <a:pPr algn="l" indent="0" marL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Cost:</a:t>
            </a:r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about 1.5 MB per proof, about 2.9 MB per transfer.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178144" y="4197096"/>
            <a:ext cx="5464912" cy="1975104"/>
          </a:xfrm>
          <a:prstGeom prst="roundRect">
            <a:avLst>
              <a:gd name="adj" fmla="val 4630"/>
            </a:avLst>
          </a:prstGeom>
          <a:solidFill>
            <a:srgbClr val="FFFFFF"/>
          </a:solidFill>
          <a:ln w="7620">
            <a:solidFill>
              <a:srgbClr val="E6E8E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324448" y="4325112"/>
            <a:ext cx="5172304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45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trusted setup</a:t>
            </a:r>
            <a:endParaRPr lang="en-US" sz="1300" dirty="0"/>
          </a:p>
          <a:p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ceremony and no secret parameters: every verifier key derives from public values. </a:t>
            </a:r>
            <a:pPr algn="l" indent="0" marL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Cost:</a:t>
            </a:r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proof rules are still changing, and each change so far shipped as a new chain (a hard fork).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Private work happens on the user's device; the public network only verifies proofs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300" dirty="0"/>
          </a:p>
        </p:txBody>
      </p:sp>
      <p:pic>
        <p:nvPicPr>
          <p:cNvPr id="7" name="Image 1" descr="assets/img/tech-system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783080"/>
            <a:ext cx="7524555" cy="374904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5605272"/>
            <a:ext cx="752455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Teal: on the user's device. Grey: visible to every node and observer. Chain 20, 1 October 2026; 6 GB peak measured on one laptop.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8301795" y="1783080"/>
            <a:ext cx="334126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400"/>
              </a:spcAft>
              <a:buNone/>
            </a:pPr>
            <a:r>
              <a:rPr lang="en-US" sz="950" spc="180" kern="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READING THE DIAGRAM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8301795" y="2148840"/>
            <a:ext cx="3341261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0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spend key never leaves the wallet; an optional delegated prover (slide 16) gets the viewing key and cannot spend.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0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RPC passes proofs to the mempool; HotStuff BFT orders them; every node verifies each proof.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0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26 validators are run by the core team today.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0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capped guardian bridge links to Ethereum, BSC, Tron and Solana; the core team runs it, administrator keys included.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0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Observers feed the explorer, a public index of chain data.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PRIVACY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ledger hides owner, amount and the note a spend consumes; fees, timing and bridge amounts stay public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733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accounts, balances or nonces exist: value is notes, and a note is only a commitment until its holder spends it.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2057400"/>
            <a:ext cx="54329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400"/>
              </a:spcAft>
              <a:buNone/>
            </a:pPr>
            <a:r>
              <a:rPr lang="en-US" sz="950" spc="180" kern="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HIDDEN ON THE LEDGER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2423160"/>
            <a:ext cx="5432908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Owner, amount and asset of each note: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only a Poseidon2 commitment in a depth-32 tree is stored.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Which note a spend consumes: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 published nullifier does not link to its commitment without the viewing key.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Sender, recipient and amount: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 node's view of a transaction has no from, to, nonce or amount field.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Shape and memos: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every bundle has four inputs and four outputs; every note envelope is a fixed 1,860 bytes on chain 20.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holders only: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recipient opens amount, asset and the sender's owner field; a viewing key opens a whole history, read-only.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6210148" y="2057400"/>
            <a:ext cx="54329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400"/>
              </a:spcAft>
              <a:buNone/>
            </a:pPr>
            <a:r>
              <a:rPr lang="en-US" sz="950" spc="180" kern="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PUBLIC, OR VISIBLE TO THE NODE A WALLET USES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6210148" y="2423160"/>
            <a:ext cx="5432908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Nullifiers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which stop double spends, and 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note commitments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which feed the tree.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fee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whose floor differs by action: a transfer differs from a program deploy or call.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Submission timing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and the network address of a wallet that submits or scans.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Merkle paths: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 node that serves them sees which note a wallet spends; the command-line wallet computes them locally.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Bridge amounts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the validator register and stake bonds, program code, and program payouts (recipient, amount).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call proof's header: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its tier and, roughly, whether the hash tables were used.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PRIVATE TRANSFER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sender proves a private transfer before submitting it; every validator then checks it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733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Hidden means hidden on the ledger. Times measured on one 16-core laptop-class machine, not optimised; the 14 s figure is from an earlier parallel build.</a:t>
            </a:r>
            <a:endParaRPr lang="en-US" sz="1300" dirty="0"/>
          </a:p>
        </p:txBody>
      </p:sp>
      <p:pic>
        <p:nvPicPr>
          <p:cNvPr id="8" name="Image 1" descr="assets/img/tech-transfer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2057400"/>
            <a:ext cx="1109441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ZKVM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zkVM proves RISC-V programs in padded tiers, so cost follows the tier and not the cycles used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733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Chain 20 settings, live public test network, 1 October 2026.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2057400"/>
            <a:ext cx="680793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Guests.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 guest is an RV32IM program (32-bit RISC-V with integer multiply and divide). Its identity is a Poseidon2 digest computed inside the proof; a run ends in eight public output words.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Tiers.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Execution is padded to a tier 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i="1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from 10 to 20 in steps of 2, which allows up to 2^t − 1 cycles. The proof shows 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i="1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not the number of cycles used.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Two proofs per transfer.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bundle guest (tier 14, four inputs and four outputs) and a small auth guest (tier 10), which is the only proof that carries the spend key.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Calls.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Calls to deployed programs are limited to tier 14 today (under 16,383 cycles, digest rows included), so only small programs are admitted.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Constraint sets.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proof rules are versioned. Set 8 runs on chains 18 to 20; each of seven changes in September 2026 needed a new chain.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7585170" y="2057400"/>
            <a:ext cx="405788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400"/>
              </a:spcAft>
              <a:buNone/>
            </a:pPr>
            <a:r>
              <a:rPr lang="en-US" sz="950" spc="180" kern="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TIERS · MAX CYCLES</a:t>
            </a:r>
            <a:endParaRPr lang="en-US" sz="13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585170" y="2423160"/>
          <a:ext cx="4057885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1371600"/>
                <a:gridCol w="2039112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TIER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MAX CYCLES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USED BY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1,023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Auth guest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4,095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C8185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14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C8185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16,383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C8185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Bundle guest; today's call cap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16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65,535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18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262,143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20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1,048,575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7585170" y="4846320"/>
            <a:ext cx="4057885" cy="1280160"/>
          </a:xfrm>
          <a:prstGeom prst="roundRect">
            <a:avLst>
              <a:gd name="adj" fmla="val 7143"/>
            </a:avLst>
          </a:prstGeom>
          <a:solidFill>
            <a:srgbClr val="F1F2F6"/>
          </a:solidFill>
          <a:ln w="7620">
            <a:solidFill>
              <a:srgbClr val="D9DCE6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7731474" y="4974336"/>
            <a:ext cx="3765277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padded tiers</a:t>
            </a:r>
            <a:endParaRPr lang="en-US" sz="1300" dirty="0"/>
          </a:p>
          <a:p>
            <a:pPr algn="l"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Padding hides how much work a run did: the proof shows only its tier. A short program pays for its whole tier.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PROOF SYSTEM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Transparent STARK proofs need no trusted setup, at the cost of megabyte-sized proofs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7</a:t>
            </a:r>
            <a:endParaRPr lang="en-US" sz="1300" dirty="0"/>
          </a:p>
        </p:txBody>
      </p:sp>
      <p:pic>
        <p:nvPicPr>
          <p:cNvPr id="7" name="Image 1" descr="assets/img/tech-stark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783080"/>
            <a:ext cx="7524555" cy="374904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5605272"/>
            <a:ext cx="752455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Plonky3 0.7.0, Goldilocks, blowup 8, 80 queries, 20 grinding bits, Poseidon2. Bars: share of one-core proving time of a tier-14 bundle, one 16-core laptop-class machine, not optimised.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8301795" y="1783080"/>
            <a:ext cx="334126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400"/>
              </a:spcAft>
              <a:buNone/>
            </a:pPr>
            <a:r>
              <a:rPr lang="en-US" sz="950" spc="180" kern="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GIVES, AND DOES NOT GIVE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8301795" y="2148840"/>
            <a:ext cx="3341261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0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Gives: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0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no trusted setup; hashes and field arithmetic only; verifier keys derive from public values.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0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Gives: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0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zero knowledge from salted, hiding commitments; a warm check of about 32 ms per proof.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0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Does not give: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0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perfect zero knowledge. It is statistical; each proof shows its tier and table heights.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0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Does not give: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0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small proofs. About 1.5 MB each, set by 80 queries and trace width.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0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FRI stage, classical: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0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about 86 bits proven (66 from queries, 20 grinding), about 100 conjectured. No overall level is claimed.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MEASURED COST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proof takes seconds to minutes to make, is about 1.5 MB and takes about 32 ms to verify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733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Measured on one 16-core laptop-class machine, not optimised. Parallel row: earlier build that could stall (1 run in 20), not re-measured.</a:t>
            </a:r>
            <a:endParaRPr lang="en-US" sz="1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57400"/>
          <a:ext cx="11094415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3291840"/>
                <a:gridCol w="2286000"/>
                <a:gridCol w="2590495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MEASURE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BUNDLE PROOF (TIER 14)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AUTH PROOF (TIER 10)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ONE TRANSFER (BOTH)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Proof size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1.50 MB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1.37 MB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C8185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about 2.9 MB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Prove, one core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106 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6.8 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about 113 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Prove, parallel prover, 16 logical CPUs (earlier build)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13.9 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about 1.3 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about 15 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Peak prover memory, one core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5.98 GB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0.39 GB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not summed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Verify, warm key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about 32 ms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about 29 ms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about 61 ms (sum)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Verify, first use (key build)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4.5 s one core, 1.5 s parallel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0.33 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once per node start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Earlier records (8-vCPU cloud machine, older prover and constraint sets; not comparable)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217–237 s single-threaded, 69–73 s parallel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n/a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n/a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GPU proving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i="1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Design, not yet active; no GPU time measured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n/a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n/a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CONSENSUS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Consensus is chained HotStuff: stake-weighted votes, a three-chain commit and a timeout pacemaker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9</a:t>
            </a:r>
            <a:endParaRPr lang="en-US" sz="1300" dirty="0"/>
          </a:p>
        </p:txBody>
      </p:sp>
      <p:pic>
        <p:nvPicPr>
          <p:cNvPr id="7" name="Image 1" descr="assets/img/tech-hotstuff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783080"/>
            <a:ext cx="11094415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VALIDATORS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core team runs all 26 validators today; the code supports an epoch register, admission votes and slashing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057400"/>
            <a:ext cx="54329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400"/>
              </a:spcAft>
              <a:buNone/>
            </a:pPr>
            <a:r>
              <a:rPr lang="en-US" sz="950" spc="180" kern="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TRUE TODAY (CHAIN 20, 1 OCTOBER 2026)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2423160"/>
            <a:ext cx="5432908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26 validators of equal stake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all run by the core team. A quorum is 18 of 26, so the core team alone can finalise any block.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fault bound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(under one third Byzantine stake) holds only through the core team's custody of all 26 keys.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New validators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need a signed vote of more than two thirds of the current set: the register is permissioned in practice.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Slashing is off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on chain 20: a misbehaving validator loses no stake; the remedy is operator action.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date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given for a wider set; slashing is advised only once stake is held by more than one operator.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6210148" y="2057400"/>
            <a:ext cx="54329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400"/>
              </a:spcAft>
              <a:buNone/>
            </a:pPr>
            <a:r>
              <a:rPr lang="en-US" sz="950" spc="180" kern="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CODE SUPPORTS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6210148" y="2423160"/>
            <a:ext cx="5432908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public validator register.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Each epoch of 1,000 blocks recomputes the set from it: up to 100 validators, sorted by address.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Stake is bonded by burning notes;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new weight activates two epochs later and unbonding takes two epochs.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Weight caps: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one third per validator; new weight entering at an epoch boundary is capped at 25 per cent of active weight.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leader's second block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 one view is refused; slashing and jailing for it exist behind a genesis switch, off today.</a:t>
            </a:r>
            <a:endParaRPr lang="en-US" sz="1300" dirty="0"/>
          </a:p>
          <a:p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Leaders rotate</a:t>
            </a:r>
            <a:pPr algn="l" marL="177800" indent="-177800">
              <a:lnSpc>
                <a:spcPct val="118000"/>
              </a:lnSpc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1215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round robin in address order. A sortition beacon is a research direction, not built.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NODE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Nodes gossip over libp2p, verify every proof themselves and keep consensus state in one hashed root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5464912" cy="2112264"/>
          </a:xfrm>
          <a:prstGeom prst="roundRect">
            <a:avLst>
              <a:gd name="adj" fmla="val 4329"/>
            </a:avLst>
          </a:prstGeom>
          <a:solidFill>
            <a:srgbClr val="FFFFFF"/>
          </a:solidFill>
          <a:ln w="7620">
            <a:solidFill>
              <a:srgbClr val="E6E8E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94944" y="1911096"/>
            <a:ext cx="5172304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45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Network</a:t>
            </a:r>
            <a:endParaRPr lang="en-US" sz="1300" dirty="0"/>
          </a:p>
          <a:p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libp2p 0.57 over TCP with Noise and Yamux. Gossipsub topics per chain for consensus, transactions, status and peer bindings; Kademlia discovery from a bootstrap list. Connections, gossip rates and the mempool have configured limits.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178144" y="1783080"/>
            <a:ext cx="5464912" cy="2112264"/>
          </a:xfrm>
          <a:prstGeom prst="roundRect">
            <a:avLst>
              <a:gd name="adj" fmla="val 4329"/>
            </a:avLst>
          </a:prstGeom>
          <a:solidFill>
            <a:srgbClr val="FFFFFF"/>
          </a:solidFill>
          <a:ln w="7620">
            <a:solidFill>
              <a:srgbClr val="E6E8E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324448" y="1911096"/>
            <a:ext cx="5172304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45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Verification and sync</a:t>
            </a:r>
            <a:endParaRPr lang="en-US" sz="1300" dirty="0"/>
          </a:p>
          <a:p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Cheap checks come first (size, anchor window, nullifiers); proofs are verified last, on 4 workers. A lagging node fetches up to 100 blocks with their certificates and re-executes them, proofs included.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48640" y="4059936"/>
            <a:ext cx="5464912" cy="2112264"/>
          </a:xfrm>
          <a:prstGeom prst="roundRect">
            <a:avLst>
              <a:gd name="adj" fmla="val 4329"/>
            </a:avLst>
          </a:prstGeom>
          <a:solidFill>
            <a:srgbClr val="FFFFFF"/>
          </a:solidFill>
          <a:ln w="7620">
            <a:solidFill>
              <a:srgbClr val="E6E8E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94944" y="4187952"/>
            <a:ext cx="5172304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45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Consensus state</a:t>
            </a:r>
            <a:endParaRPr lang="en-US" sz="1300" dirty="0"/>
          </a:p>
          <a:p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Commitment-tree frontier, nullifier set, validator register and program set, plus genesis-gated sections, under one BLAKE3 state root. The pool's leaves sit in node storage, outside consensus state.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178144" y="4059936"/>
            <a:ext cx="5464912" cy="2112264"/>
          </a:xfrm>
          <a:prstGeom prst="roundRect">
            <a:avLst>
              <a:gd name="adj" fmla="val 4329"/>
            </a:avLst>
          </a:prstGeom>
          <a:solidFill>
            <a:srgbClr val="FFFFFF"/>
          </a:solidFill>
          <a:ln w="7620">
            <a:solidFill>
              <a:srgbClr val="E6E8E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324448" y="4187952"/>
            <a:ext cx="5172304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45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Roles and history</a:t>
            </a:r>
            <a:endParaRPr lang="en-US" sz="1300" dirty="0"/>
          </a:p>
          <a:p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Validator, observer, archive or public RPC front. RocksDB with one fsynced batch per block. Most test-network validators keep one day of blocks and two archives keep all (chain 18 record).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CAPACITY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 the block cap, proof size limits a block to about seven transfers; no sustained-load test exists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733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Chain 20 settings, 1 October 2026. Derived ceilings; proof times and 32 ms measured on one 16-core laptop-class machine, not optimised.</a:t>
            </a:r>
            <a:endParaRPr lang="en-US" sz="13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57400"/>
          <a:ext cx="11094415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6065215"/>
                <a:gridCol w="274320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QUANTITY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VALUE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BASIS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Bytes per transfer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Bundle 1.50 MB + auth 1.37 MB = about 2.9 MB; rest about 8 KB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Measured (proofs); derived (rest)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Block cap, proof cap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20 MiB per block, 4 MiB per proof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Chain 20 genesis (testnet settings)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C8185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Transfers per full block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C8185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About 7 (20,971,520 / 2,869,328 = 7.3)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C8185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Derived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Transfer ceiling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Arithmetic, not a measured rate: about 5 to 7 per second (1 s minimum spacing; 1.2–1.4 s recorded on chains 14 and 18, none for 20). Every node must receive 20 MiB a block; bandwidth untested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Derived, not measured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Verifying a full block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14 proofs × 32 ms = about 0.45 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Derived; not the limit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Proving one transfer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About 15 s, parallel prover on 16 logical CPUs (earlier build, not re-measured)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Measured; done by senders, in parallel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Data if every block were full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About 1.5 TB per day at about 1.2 s a block (1.8 TB at 1 s)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Derived; why pruning matters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Design target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Block-level aggregation: not active, and not yet feasible at scale on the memory measured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Specified; see next slide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SCALING PATH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scaling path is designed, not active: proof bytes bound a block today and aggregation is off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13</a:t>
            </a:r>
            <a:endParaRPr lang="en-US" sz="1300" dirty="0"/>
          </a:p>
        </p:txBody>
      </p:sp>
      <p:pic>
        <p:nvPicPr>
          <p:cNvPr id="7" name="Image 1" descr="assets/img/tech-scaling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783080"/>
            <a:ext cx="11094415" cy="40690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589788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* Measured on one 16-core laptop-class machine, not optimised.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PROGRAMS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Programs, translators and the token standard are technical capabilities of the zkVM and the ledger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733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Capabilities on chain 20, the public test network, as recorded on 1 October 2026.</a:t>
            </a:r>
            <a:endParaRPr lang="en-US" sz="13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57400"/>
          <a:ext cx="11094415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5973775"/>
                <a:gridCol w="29260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CAPABILITY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HOW IT WORKS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STATUS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Programs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RV32 code deployed once and named by its content hash. The caller runs it privately and proves the run; the chain stores the proof and eight public output words. Calls are limited to tier 14 (under 16,383 cycles).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Implemented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Programs with state (Invoke, RPL-2)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Public cells and value vaults per program. An Invoke carries a declared state change and the proof of the run (at most 8 reads, 8 writes, 4 payouts). A completed run is accepted: a program must refuse what it forbids.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New in v0.6.8.</a:t>
                      </a:r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 Enabled in chain 20's genesis; early, no program recorded in use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Translators (EVM and Solana bytecode)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Two off-chain tools turn a contract into an RV32 image; the chain sees only the image and its hash. A translated ERC-20 was deployed and called on an earlier test chain.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Partial.</a:t>
                      </a:r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 Calls above tier 14 are refused, so translated token calls are not admissible today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RPL token standard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 registry entry, not a contract. Tokens move as shielded notes in the same pool as the native coin RAND. Mint authority is set at registration: none, one key (can hand it on or renounce it) or, since v0.6.8, a program.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Implemented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BRIDGE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bridge trusts a core-team guardian committee: any 6 of 8 can attest a mint, and daily caps limit exposure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15</a:t>
            </a:r>
            <a:endParaRPr lang="en-US" sz="1300" dirty="0"/>
          </a:p>
        </p:txBody>
      </p:sp>
      <p:pic>
        <p:nvPicPr>
          <p:cNvPr id="7" name="Image 1" descr="assets/img/tech-bridge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783080"/>
            <a:ext cx="11094415" cy="40690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589788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of 1 October 2026.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WALLETS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Wallets keep the spend key on the device; a prover is used only when the device cannot hold the proof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733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Design of each client. At the chain 20 cut only the command-line wallet could send; app, extension and web builds follow the node release.</a:t>
            </a:r>
            <a:endParaRPr lang="en-US" sz="13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57400"/>
          <a:ext cx="11094415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566160"/>
                <a:gridCol w="1828800"/>
                <a:gridCol w="3504895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CLIENT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BUNDLE PROOF (~1.5 MB)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SPEND KEY AND AUTH PROOF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SHARED WITH A PROVER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Command-line wallet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 the device, or a paired prover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 the device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Viewing key and salt, only if the user opts in to a prover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Desktop app (Windows, macOS, Linux)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 the device (~6 GB peak, one laptop-class machine); can prove for the user's other devices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 the device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Nothing, unless a prover is paired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iOS and Android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 a device with ~8 GB of memory, otherwise a paired prover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 the device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Viewing key and salt, if a prover is paired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Browser extensions and web wallet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 paired prover: WebAssembly memory is capped at 4 GB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 the device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Viewing key and salt, on every send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Core-team prover pool (chain 19 record)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Viewing-key jobs only, no fee, one job per member at a time; the wallet verifies every proof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Never receives the spend key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C8185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Operators can read the history of any wallet using it</a:t>
                      </a:r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: a trusted third party for privacy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THREAT MODEL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property rests on a stated assumption; the heaviest today are one operator and one committee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733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Threat model from the project's papers: classical and quantum attackers, under 1/3 of stake Byzantine, partial synchrony.</a:t>
            </a:r>
            <a:endParaRPr lang="en-US" sz="13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57400"/>
          <a:ext cx="11094415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4206240"/>
                <a:gridCol w="5150815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PROPERTY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DESIGN BASIS AND ASSUMPTION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LIMIT STATED IN THE PROJECT'S DOCUMENTS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 conflicting commits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Quorum over 2/3 of stake, three-chain commit, one vote per view, persisted lock; under 1/3 Byzantine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 chain 20 one operator, the core team, holds all 26 keys and slashing is off; the safety argument is on paper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Progress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Rotating leaders, timeout certificates; over 2/3 of stake online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Assumes messages arrive; connection exhaustion is outside the argument. Leaders are predictable and the mempool is plaintext, so the leader orders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Soundness and quantum margin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Hash-based STARK, hiding FRI, no trusted setup; Dilithium2 and ML-KEM-768. Elliptic curves only in peer transport and source-chain contracts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FRI, classical: ~86 bits proven (66 queries, 20 grinding), ~100 conjectured. Quantum, by the project's analysis: ~43 proven, 50 conjectured; transcript hash ~85. No overall level is claimed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Note privacy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Hiding commitments, fixed 4-in, 4-out shape, ML-KEM-768 envelopes; statistical zero knowledge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Fees, timing, nullifiers, proof tier, deposit and burn amounts, program code and payouts are public; a node serving Merkle paths sees the note spent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 double spend or replay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Nullifier set; transactions and proofs bound to the chain id and, on chain 20, the genesis hash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Chains 14 to 19 bound the chain id only; bridge messages have their own replay rules (slide 15)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Bridge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Any 6 of 8 guardians in both signature sets, replay floors, custody counters, a pause key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 corrupt quorum could mint, undetected; releases stay classical; admin and pause roles are core-team accounts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 on 1 October 2026: a live test network; aggregation and GPU proving are designed, not active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733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the project's release records of 1 October 2026; directions are stated by the project and carry no dates.</a:t>
            </a:r>
            <a:endParaRPr lang="en-US" sz="13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57400"/>
          <a:ext cx="11094415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3931920"/>
                <a:gridCol w="2743200"/>
                <a:gridCol w="3139135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AREA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IMPLEMENTED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DESIGNED, NOT YET ACTIVE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spc="120" kern="0" dirty="0">
                          <a:solidFill>
                            <a:srgbClr val="62677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STATED DIRECTION</a:t>
                      </a:r>
                      <a:endParaRPr lang="en-US" sz="9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Network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Chain 20, live since 1 October 2026; chains 14 to 19 were test chains; each hard fork so far started a new chain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None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 main network, later, with a fresh genesis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Consensus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HotStuff-style BFT; 26 equal-stake validators, all run by the core team; quorum 18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Slashing for leader equivocation: in code, off on chain 20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 wider validator set; more slashing; a leader beacon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Proving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80-query FRI profile, parallel CPU prover (patched, not re-measured), split authorisation, core-team prover pool (chain 19 record)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Block aggregation; a CUDA backend crate; sealing of covered proofs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 aggregator machine class; GPU measurement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Programs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zkVM programs, token registry, program state and Invoke (new in v0.6.8, early)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None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Cross-program calls; block context for programs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Bridge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Four source chains, 8 guardians, small caps; round trip exercised on chain 19 on 1 October 2026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None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Distinct guardian operators; timelock control; later, a STARK proof of source-chain consensus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6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7090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Clients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Wallets for CLI, desktop, iOS, Android, browser and web; at the chain-20 cut only the CLI carried v0.6.8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 CI release workflow with provenance attestation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152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Rebuilt wallet apps; store listings; more public RPC endpoints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800" marR="50800" marT="38100" marB="381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F7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200" kern="0" dirty="0">
                <a:solidFill>
                  <a:srgbClr val="C8185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CLOSE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runs on a public test network, limits stated</a:t>
            </a:r>
            <a:endParaRPr lang="en-US" sz="1300" dirty="0"/>
          </a:p>
        </p:txBody>
      </p:sp>
      <p:pic>
        <p:nvPicPr>
          <p:cNvPr id="4" name="Image 0" descr="assets/img/mark-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46520"/>
            <a:ext cx="128016" cy="128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" y="64190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Protocol · Technical overview · Version 6 · October 2026 · Not an offer · For discussion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1908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267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358841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7620">
            <a:solidFill>
              <a:srgbClr val="E6E8E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94944" y="1911096"/>
            <a:ext cx="3295802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500"/>
              </a:spcAft>
              <a:buNone/>
            </a:pPr>
            <a:r>
              <a:rPr lang="en-US" sz="950" spc="180" kern="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SUMMARY</a:t>
            </a:r>
            <a:endParaRPr lang="en-US" sz="1300" dirty="0"/>
          </a:p>
          <a:p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Shielded notes, a RISC-V zkVM and a hash-based STARK with no trusted setup, finalised by HotStuff-style consensus, on a live public test network (chain 20, 1 October 2026).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01642" y="1783080"/>
            <a:ext cx="358841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7620">
            <a:solidFill>
              <a:srgbClr val="E6E8E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447946" y="1911096"/>
            <a:ext cx="3295802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500"/>
              </a:spcAft>
              <a:buNone/>
            </a:pPr>
            <a:r>
              <a:rPr lang="en-US" sz="950" spc="180" kern="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TRADE-OFFS</a:t>
            </a:r>
            <a:endParaRPr lang="en-US" sz="1300" dirty="0"/>
          </a:p>
          <a:p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About 2.9 MB of proofs per transfer bounds a 20 MiB block to about seven transfers; the core team runs all 26 validators and the bridge's guardian committee.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8054645" y="1783080"/>
            <a:ext cx="358841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7620">
            <a:solidFill>
              <a:srgbClr val="E6E8E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200949" y="1911096"/>
            <a:ext cx="3295802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500"/>
              </a:spcAft>
              <a:buNone/>
            </a:pPr>
            <a:r>
              <a:rPr lang="en-US" sz="950" spc="180" kern="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YET ACTIVE</a:t>
            </a:r>
            <a:endParaRPr lang="en-US" sz="1300" dirty="0"/>
          </a:p>
          <a:p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Block aggregation and GPU proving. Directions, without dates: a wider validator set, bridge decentralisation, a main network.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361188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400"/>
              </a:spcAft>
              <a:buNone/>
            </a:pPr>
            <a:r>
              <a:rPr lang="en-US" sz="950" spc="180" kern="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DISCUSS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48640" y="3977640"/>
            <a:ext cx="358841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7620">
            <a:solidFill>
              <a:srgbClr val="E6E8E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94944" y="4105656"/>
            <a:ext cx="3295802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45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300" dirty="0"/>
          </a:p>
          <a:p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one operator to a wider validator set, and what must hold before slashing is enabled.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301642" y="3977640"/>
            <a:ext cx="358841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7620">
            <a:solidFill>
              <a:srgbClr val="E6E8EF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447946" y="4105656"/>
            <a:ext cx="3295802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45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300" dirty="0"/>
          </a:p>
          <a:p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proof size falls (aggregation memory limit, sealed history, the auth proof) and what that does to block capacity.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8054645" y="3977640"/>
            <a:ext cx="358841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7620">
            <a:solidFill>
              <a:srgbClr val="E6E8E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8200949" y="4105656"/>
            <a:ext cx="3295802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450" b="1" dirty="0">
                <a:solidFill>
                  <a:srgbClr val="07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300" dirty="0"/>
          </a:p>
          <a:p>
            <a:pPr algn="l"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474C5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Reducing bridge trust: from guardian operators and key hardware to proof-based verification of source-chain consensus.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55321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6267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technical description of technology under development on a public test network; not an offer or solicitation of any security, token or financial product, and not investment advice. Directions may change; figures are not guarantees.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Rand Protocol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Rand Protocol · Technical overview</dc:title>
  <dc:subject>PptxGenJS Presentation</dc:subject>
  <dc:creator>Randprotocol Development LLC</dc:creator>
  <cp:lastModifiedBy>Randprotocol Development LLC</cp:lastModifiedBy>
  <cp:revision>1</cp:revision>
  <dcterms:created xsi:type="dcterms:W3CDTF">2026-10-03T01:20:21Z</dcterms:created>
  <dcterms:modified xsi:type="dcterms:W3CDTF">2026-10-03T01:20:21Z</dcterms:modified>
</cp:coreProperties>
</file>