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Supply</c:v>
                </c:pt>
              </c:strCache>
            </c:strRef>
          </c:tx>
          <c:spPr>
            <a:solidFill>
              <a:srgbClr val="C8185F"/>
            </a:solidFill>
            <a:ln w="25400" cap="flat">
              <a:solidFill>
                <a:srgbClr val="C8185F"/>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C8185F"/>
              </a:solidFill>
              <a:ln w="9525" cap="flat">
                <a:solidFill>
                  <a:srgbClr val="C8185F"/>
                </a:solidFill>
                <a:prstDash val="solid"/>
                <a:round/>
              </a:ln>
              <a:effectLst/>
            </c:spPr>
          </c:marker>
          <c:cat>
            <c:multiLvlStrRef>
              <c:f>Sheet1!$A$2:$A$12</c:f>
              <c:multiLvlStrCache>
                <c:ptCount val="11"/>
                <c:lvl>
                  <c:pt idx="0">
                    <c:v>2020</c:v>
                  </c:pt>
                  <c:pt idx="1">
                    <c:v>2021</c:v>
                  </c:pt>
                  <c:pt idx="2">
                    <c:v>2022</c:v>
                  </c:pt>
                  <c:pt idx="3">
                    <c:v>2023</c:v>
                  </c:pt>
                  <c:pt idx="4">
                    <c:v>2024</c:v>
                  </c:pt>
                  <c:pt idx="5">
                    <c:v>2025</c:v>
                  </c:pt>
                  <c:pt idx="6">
                    <c:v>2026</c:v>
                  </c:pt>
                  <c:pt idx="7">
                    <c:v>2027</c:v>
                  </c:pt>
                  <c:pt idx="8">
                    <c:v>2028</c:v>
                  </c:pt>
                  <c:pt idx="9">
                    <c:v>2029</c:v>
                  </c:pt>
                  <c:pt idx="10">
                    <c:v>2030</c:v>
                  </c:pt>
                </c:lvl>
              </c:multiLvlStrCache>
            </c:multiLvlStrRef>
          </c:cat>
          <c:val>
            <c:numRef>
              <c:f>Sheet1!$B$2:$B$12</c:f>
              <c:numCache>
                <c:formatCode>General</c:formatCode>
                <c:ptCount val="11"/>
                <c:pt idx="0">
                  <c:v>0.03</c:v>
                </c:pt>
                <c:pt idx="1">
                  <c:v>0.16</c:v>
                </c:pt>
                <c:pt idx="2">
                  <c:v>0.14</c:v>
                </c:pt>
                <c:pt idx="3">
                  <c:v>0.13</c:v>
                </c:pt>
                <c:pt idx="4">
                  <c:v>0.21</c:v>
                </c:pt>
                <c:pt idx="5">
                  <c:v>0.31</c:v>
                </c:pt>
                <c:pt idx="6">
                  <c:v>0.31</c:v>
                </c:pt>
                <c:pt idx="7">
                  <c:v/>
                </c:pt>
                <c:pt idx="8">
                  <c:v/>
                </c:pt>
                <c:pt idx="9">
                  <c:v/>
                </c:pt>
                <c:pt idx="10">
                  <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lineChart>
        <c:varyColors val="0"/>
        <c:ser>
          <c:idx val="1"/>
          <c:order val="1"/>
          <c:tx>
            <c:strRef>
              <c:f>Sheet1!$C$1</c:f>
              <c:strCache>
                <c:ptCount val="1"/>
                <c:pt idx="0">
                  <c:v>Std Chartered est.</c:v>
                </c:pt>
              </c:strCache>
            </c:strRef>
          </c:tx>
          <c:spPr>
            <a:solidFill>
              <a:srgbClr val="C8185F"/>
            </a:solidFill>
            <a:ln w="25400" cap="flat">
              <a:solidFill>
                <a:srgbClr val="C8185F"/>
              </a:solidFill>
              <a:prstDash val="dash"/>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A3124C"/>
              </a:solidFill>
              <a:ln w="9525" cap="flat">
                <a:solidFill>
                  <a:srgbClr val="C8185F"/>
                </a:solidFill>
                <a:prstDash val="solid"/>
                <a:round/>
              </a:ln>
              <a:effectLst/>
            </c:spPr>
          </c:marker>
          <c:cat>
            <c:multiLvlStrRef>
              <c:f>Sheet1!$A$2:$A$12</c:f>
              <c:multiLvlStrCache>
                <c:ptCount val="11"/>
                <c:lvl>
                  <c:pt idx="0">
                    <c:v>2020</c:v>
                  </c:pt>
                  <c:pt idx="1">
                    <c:v>2021</c:v>
                  </c:pt>
                  <c:pt idx="2">
                    <c:v>2022</c:v>
                  </c:pt>
                  <c:pt idx="3">
                    <c:v>2023</c:v>
                  </c:pt>
                  <c:pt idx="4">
                    <c:v>2024</c:v>
                  </c:pt>
                  <c:pt idx="5">
                    <c:v>2025</c:v>
                  </c:pt>
                  <c:pt idx="6">
                    <c:v>2026</c:v>
                  </c:pt>
                  <c:pt idx="7">
                    <c:v>2027</c:v>
                  </c:pt>
                  <c:pt idx="8">
                    <c:v>2028</c:v>
                  </c:pt>
                  <c:pt idx="9">
                    <c:v>2029</c:v>
                  </c:pt>
                  <c:pt idx="10">
                    <c:v>2030</c:v>
                  </c:pt>
                </c:lvl>
              </c:multiLvlStrCache>
            </c:multiLvlStrRef>
          </c:cat>
          <c:val>
            <c:numRef>
              <c:f>Sheet1!$C$2:$C$12</c:f>
              <c:numCache>
                <c:formatCode>General</c:formatCode>
                <c:ptCount val="11"/>
                <c:pt idx="0">
                  <c:v/>
                </c:pt>
                <c:pt idx="1">
                  <c:v/>
                </c:pt>
                <c:pt idx="2">
                  <c:v/>
                </c:pt>
                <c:pt idx="3">
                  <c:v/>
                </c:pt>
                <c:pt idx="4">
                  <c:v/>
                </c:pt>
                <c:pt idx="5">
                  <c:v/>
                </c:pt>
                <c:pt idx="6">
                  <c:v>0.31</c:v>
                </c:pt>
                <c:pt idx="7">
                  <c:v>1.16</c:v>
                </c:pt>
                <c:pt idx="8">
                  <c:v>2</c:v>
                </c:pt>
                <c:pt idx="9">
                  <c:v/>
                </c:pt>
                <c:pt idx="10">
                  <c:v/>
                </c:pt>
              </c:numCache>
            </c:numRef>
          </c:val>
          <c:smooth val="0"/>
        </c:ser>
        <c:ser>
          <c:idx val="2"/>
          <c:order val="2"/>
          <c:tx>
            <c:strRef>
              <c:f>Sheet1!$D$1</c:f>
              <c:strCache>
                <c:ptCount val="1"/>
                <c:pt idx="0">
                  <c:v>Citi base est.</c:v>
                </c:pt>
              </c:strCache>
            </c:strRef>
          </c:tx>
          <c:spPr>
            <a:solidFill>
              <a:srgbClr val="A3124C"/>
            </a:solidFill>
            <a:ln w="25400" cap="flat">
              <a:solidFill>
                <a:srgbClr val="A3124C"/>
              </a:solidFill>
              <a:prstDash val="dash"/>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C8185F"/>
              </a:solidFill>
              <a:ln w="9525" cap="flat">
                <a:solidFill>
                  <a:srgbClr val="A3124C"/>
                </a:solidFill>
                <a:prstDash val="solid"/>
                <a:round/>
              </a:ln>
              <a:effectLst/>
            </c:spPr>
          </c:marker>
          <c:cat>
            <c:multiLvlStrRef>
              <c:f>Sheet1!$A$2:$A$12</c:f>
              <c:multiLvlStrCache>
                <c:ptCount val="11"/>
                <c:lvl>
                  <c:pt idx="0">
                    <c:v>2020</c:v>
                  </c:pt>
                  <c:pt idx="1">
                    <c:v>2021</c:v>
                  </c:pt>
                  <c:pt idx="2">
                    <c:v>2022</c:v>
                  </c:pt>
                  <c:pt idx="3">
                    <c:v>2023</c:v>
                  </c:pt>
                  <c:pt idx="4">
                    <c:v>2024</c:v>
                  </c:pt>
                  <c:pt idx="5">
                    <c:v>2025</c:v>
                  </c:pt>
                  <c:pt idx="6">
                    <c:v>2026</c:v>
                  </c:pt>
                  <c:pt idx="7">
                    <c:v>2027</c:v>
                  </c:pt>
                  <c:pt idx="8">
                    <c:v>2028</c:v>
                  </c:pt>
                  <c:pt idx="9">
                    <c:v>2029</c:v>
                  </c:pt>
                  <c:pt idx="10">
                    <c:v>2030</c:v>
                  </c:pt>
                </c:lvl>
              </c:multiLvlStrCache>
            </c:multiLvlStrRef>
          </c:cat>
          <c:val>
            <c:numRef>
              <c:f>Sheet1!$D$2:$D$12</c:f>
              <c:numCache>
                <c:formatCode>General</c:formatCode>
                <c:ptCount val="11"/>
                <c:pt idx="0">
                  <c:v/>
                </c:pt>
                <c:pt idx="1">
                  <c:v/>
                </c:pt>
                <c:pt idx="2">
                  <c:v/>
                </c:pt>
                <c:pt idx="3">
                  <c:v/>
                </c:pt>
                <c:pt idx="4">
                  <c:v/>
                </c:pt>
                <c:pt idx="5">
                  <c:v/>
                </c:pt>
                <c:pt idx="6">
                  <c:v>0.31</c:v>
                </c:pt>
                <c:pt idx="7">
                  <c:v>0.71</c:v>
                </c:pt>
                <c:pt idx="8">
                  <c:v>1.11</c:v>
                </c:pt>
                <c:pt idx="9">
                  <c:v>1.5</c:v>
                </c:pt>
                <c:pt idx="10">
                  <c:v>1.9</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lineChart>
        <c:varyColors val="0"/>
        <c:ser>
          <c:idx val="3"/>
          <c:order val="3"/>
          <c:tx>
            <c:strRef>
              <c:f>Sheet1!$E$1</c:f>
              <c:strCache>
                <c:ptCount val="1"/>
                <c:pt idx="0">
                  <c:v>Transactions</c:v>
                </c:pt>
              </c:strCache>
            </c:strRef>
          </c:tx>
          <c:spPr>
            <a:solidFill>
              <a:srgbClr val="121521"/>
            </a:solidFill>
            <a:ln w="25400" cap="flat">
              <a:solidFill>
                <a:srgbClr val="121521"/>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121521"/>
              </a:solidFill>
              <a:ln w="9525" cap="flat">
                <a:solidFill>
                  <a:srgbClr val="121521"/>
                </a:solidFill>
                <a:prstDash val="solid"/>
                <a:round/>
              </a:ln>
              <a:effectLst/>
            </c:spPr>
          </c:marker>
          <c:cat>
            <c:multiLvlStrRef>
              <c:f>Sheet1!$A$2:$A$12</c:f>
              <c:multiLvlStrCache>
                <c:ptCount val="11"/>
                <c:lvl>
                  <c:pt idx="0">
                    <c:v>2020</c:v>
                  </c:pt>
                  <c:pt idx="1">
                    <c:v>2021</c:v>
                  </c:pt>
                  <c:pt idx="2">
                    <c:v>2022</c:v>
                  </c:pt>
                  <c:pt idx="3">
                    <c:v>2023</c:v>
                  </c:pt>
                  <c:pt idx="4">
                    <c:v>2024</c:v>
                  </c:pt>
                  <c:pt idx="5">
                    <c:v>2025</c:v>
                  </c:pt>
                  <c:pt idx="6">
                    <c:v>2026</c:v>
                  </c:pt>
                  <c:pt idx="7">
                    <c:v>2027</c:v>
                  </c:pt>
                  <c:pt idx="8">
                    <c:v>2028</c:v>
                  </c:pt>
                  <c:pt idx="9">
                    <c:v>2029</c:v>
                  </c:pt>
                  <c:pt idx="10">
                    <c:v>2030</c:v>
                  </c:pt>
                </c:lvl>
              </c:multiLvlStrCache>
            </c:multiLvlStrRef>
          </c:cat>
          <c:val>
            <c:numRef>
              <c:f>Sheet1!$E$2:$E$12</c:f>
              <c:numCache>
                <c:formatCode>General</c:formatCode>
                <c:ptCount val="11"/>
                <c:pt idx="0">
                  <c:v/>
                </c:pt>
                <c:pt idx="1">
                  <c:v/>
                </c:pt>
                <c:pt idx="2">
                  <c:v/>
                </c:pt>
                <c:pt idx="3">
                  <c:v/>
                </c:pt>
                <c:pt idx="4">
                  <c:v>5.7</c:v>
                </c:pt>
                <c:pt idx="5">
                  <c:v>11.6</c:v>
                </c:pt>
                <c:pt idx="6">
                  <c:v/>
                </c:pt>
                <c:pt idx="7">
                  <c:v/>
                </c:pt>
                <c:pt idx="8">
                  <c:v/>
                </c:pt>
                <c:pt idx="9">
                  <c:v/>
                </c:pt>
                <c:pt idx="10">
                  <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5"/>
        <c:axId val="2094734553"/>
        <c:axId val="2094734556"/>
      </c:lineChart>
      <c:lineChart>
        <c:varyColors val="0"/>
        <c:ser>
          <c:idx val="4"/>
          <c:order val="4"/>
          <c:tx>
            <c:strRef>
              <c:f>Sheet1!$F$1</c:f>
              <c:strCache>
                <c:ptCount val="1"/>
                <c:pt idx="0">
                  <c:v>Citi scenario</c:v>
                </c:pt>
              </c:strCache>
            </c:strRef>
          </c:tx>
          <c:spPr>
            <a:solidFill>
              <a:srgbClr val="474C5E"/>
            </a:solidFill>
            <a:ln w="25400" cap="flat">
              <a:solidFill>
                <a:srgbClr val="474C5E"/>
              </a:solidFill>
              <a:prstDash val="dash"/>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74C5E"/>
              </a:solidFill>
              <a:ln w="9525" cap="flat">
                <a:solidFill>
                  <a:srgbClr val="474C5E"/>
                </a:solidFill>
                <a:prstDash val="solid"/>
                <a:round/>
              </a:ln>
              <a:effectLst/>
            </c:spPr>
          </c:marker>
          <c:cat>
            <c:multiLvlStrRef>
              <c:f>Sheet1!$A$2:$A$12</c:f>
              <c:multiLvlStrCache>
                <c:ptCount val="11"/>
                <c:lvl>
                  <c:pt idx="0">
                    <c:v>2020</c:v>
                  </c:pt>
                  <c:pt idx="1">
                    <c:v>2021</c:v>
                  </c:pt>
                  <c:pt idx="2">
                    <c:v>2022</c:v>
                  </c:pt>
                  <c:pt idx="3">
                    <c:v>2023</c:v>
                  </c:pt>
                  <c:pt idx="4">
                    <c:v>2024</c:v>
                  </c:pt>
                  <c:pt idx="5">
                    <c:v>2025</c:v>
                  </c:pt>
                  <c:pt idx="6">
                    <c:v>2026</c:v>
                  </c:pt>
                  <c:pt idx="7">
                    <c:v>2027</c:v>
                  </c:pt>
                  <c:pt idx="8">
                    <c:v>2028</c:v>
                  </c:pt>
                  <c:pt idx="9">
                    <c:v>2029</c:v>
                  </c:pt>
                  <c:pt idx="10">
                    <c:v>2030</c:v>
                  </c:pt>
                </c:lvl>
              </c:multiLvlStrCache>
            </c:multiLvlStrRef>
          </c:cat>
          <c:val>
            <c:numRef>
              <c:f>Sheet1!$F$2:$F$12</c:f>
              <c:numCache>
                <c:formatCode>General</c:formatCode>
                <c:ptCount val="11"/>
                <c:pt idx="0">
                  <c:v/>
                </c:pt>
                <c:pt idx="1">
                  <c:v/>
                </c:pt>
                <c:pt idx="2">
                  <c:v/>
                </c:pt>
                <c:pt idx="3">
                  <c:v/>
                </c:pt>
                <c:pt idx="4">
                  <c:v/>
                </c:pt>
                <c:pt idx="5">
                  <c:v>11.6</c:v>
                </c:pt>
                <c:pt idx="6">
                  <c:v>29.3</c:v>
                </c:pt>
                <c:pt idx="7">
                  <c:v>47</c:v>
                </c:pt>
                <c:pt idx="8">
                  <c:v>64.6</c:v>
                </c:pt>
                <c:pt idx="9">
                  <c:v>82.3</c:v>
                </c:pt>
                <c:pt idx="10">
                  <c:v>100</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5"/>
        <c:axId val="2094734553"/>
        <c:axId val="2094734556"/>
      </c:lineChart>
      <c:catAx>
        <c:axId val="2094734554"/>
        <c:scaling>
          <c:orientation val="minMax"/>
        </c:scaling>
        <c:delete val="0"/>
        <c:axPos val="b"/>
        <c:title>
          <c:tx>
            <c:rich>
              <a:bodyPr/>
              <a:lstStyle/>
              <a:p>
                <a:pPr>
                  <a:defRPr sz="900" b="0" i="0" u="none" strike="noStrike">
                    <a:solidFill>
                      <a:srgbClr val="62677A"/>
                    </a:solidFill>
                    <a:latin typeface="Inter"/>
                  </a:defRPr>
                </a:pPr>
                <a:r>
                  <a:rPr sz="900" b="0" i="0" u="none" strike="noStrike">
                    <a:solidFill>
                      <a:srgbClr val="62677A"/>
                    </a:solidFill>
                    <a:latin typeface="Inter"/>
                  </a:rPr>
                  <a:t>Supply at year end (2026 at 2 Oct)</a:t>
                </a:r>
              </a:p>
            </c:rich>
          </c:tx>
          <c:layout/>
          <c:overlay val="0"/>
        </c:title>
        <c:numFmt formatCode="General" sourceLinked="1"/>
        <c:majorTickMark val="out"/>
        <c:minorTickMark val="none"/>
        <c:tickLblPos val="low"/>
        <c:spPr>
          <a:ln w="12700" cap="flat">
            <a:noFill/>
            <a:prstDash val="solid"/>
            <a:round/>
          </a:ln>
        </c:spPr>
        <c:txPr>
          <a:bodyPr/>
          <a:lstStyle/>
          <a:p>
            <a:pPr>
              <a:defRPr sz="900" b="0" i="0" u="none" strike="noStrike">
                <a:solidFill>
                  <a:srgbClr val="62677A"/>
                </a:solidFill>
                <a:latin typeface="Inter"/>
              </a:defRPr>
            </a:pPr>
            <a:endParaRPr lang="en-US"/>
          </a:p>
        </c:txPr>
        <c:crossAx val="2094734552"/>
        <c:crosses val="autoZero"/>
        <c:auto val="1"/>
        <c:lblAlgn val="ctr"/>
        <c:noMultiLvlLbl val="1"/>
        <c:tickLblSkip val="2"/>
      </c:catAx>
      <c:valAx>
        <c:axId val="2094734552"/>
        <c:scaling>
          <c:orientation val="minMax"/>
          <c:max val="2.2"/>
          <c:min val="0"/>
        </c:scaling>
        <c:delete val="0"/>
        <c:axPos val="l"/>
        <c:majorGridlines>
          <c:spPr>
            <a:ln w="6350" cap="flat">
              <a:solidFill>
                <a:srgbClr val="E6E8EF"/>
              </a:solidFill>
              <a:prstDash val="solid"/>
              <a:round/>
            </a:ln>
          </c:spPr>
        </c:majorGridlines>
        <c:title>
          <c:tx>
            <c:rich>
              <a:bodyPr/>
              <a:lstStyle/>
              <a:p>
                <a:pPr>
                  <a:defRPr sz="900" b="0" i="0" u="none" strike="noStrike">
                    <a:solidFill>
                      <a:srgbClr val="62677A"/>
                    </a:solidFill>
                    <a:latin typeface="Inter"/>
                  </a:defRPr>
                </a:pPr>
                <a:r>
                  <a:rPr sz="900" b="0" i="0" u="none" strike="noStrike">
                    <a:solidFill>
                      <a:srgbClr val="62677A"/>
                    </a:solidFill>
                    <a:latin typeface="Inter"/>
                  </a:rPr>
                  <a:t>Supply, $ trillions</a:t>
                </a:r>
              </a:p>
            </c:rich>
          </c:tx>
          <c:layout/>
          <c:overlay val="0"/>
        </c:title>
        <c:numFmt formatCode="General" sourceLinked="0"/>
        <c:majorTickMark val="out"/>
        <c:minorTickMark val="none"/>
        <c:tickLblPos val="nextTo"/>
        <c:spPr>
          <a:ln w="12700" cap="flat">
            <a:noFill/>
            <a:prstDash val="solid"/>
            <a:round/>
          </a:ln>
        </c:spPr>
        <c:txPr>
          <a:bodyPr/>
          <a:lstStyle/>
          <a:p>
            <a:pPr>
              <a:defRPr sz="900" b="0" i="0" u="none" strike="noStrike">
                <a:solidFill>
                  <a:srgbClr val="62677A"/>
                </a:solidFill>
                <a:latin typeface="Inter"/>
              </a:defRPr>
            </a:pPr>
            <a:endParaRPr lang="en-US"/>
          </a:p>
        </c:txPr>
        <c:crossAx val="2094734554"/>
        <c:crosses val="autoZero"/>
        <c:crossBetween val="between"/>
      </c:valAx>
      <c:valAx>
        <c:axId val="2094734553"/>
        <c:scaling>
          <c:orientation val="minMax"/>
          <c:max val="110"/>
          <c:min val="0"/>
        </c:scaling>
        <c:delete val="0"/>
        <c:axPos val="r"/>
        <c:title>
          <c:tx>
            <c:rich>
              <a:bodyPr/>
              <a:lstStyle/>
              <a:p>
                <a:pPr>
                  <a:defRPr sz="900" b="0" i="0" u="none" strike="noStrike">
                    <a:solidFill>
                      <a:srgbClr val="62677A"/>
                    </a:solidFill>
                    <a:latin typeface="Inter"/>
                  </a:defRPr>
                </a:pPr>
                <a:r>
                  <a:rPr sz="900" b="0" i="0" u="none" strike="noStrike">
                    <a:solidFill>
                      <a:srgbClr val="62677A"/>
                    </a:solidFill>
                    <a:latin typeface="Inter"/>
                  </a:rPr>
                  <a:t>Transactions a year, $ trillions</a:t>
                </a:r>
              </a:p>
            </c:rich>
          </c:tx>
          <c:layout/>
          <c:overlay val="0"/>
        </c:title>
        <c:numFmt formatCode="General" sourceLinked="0"/>
        <c:majorTickMark val="out"/>
        <c:minorTickMark val="none"/>
        <c:tickLblPos val="nextTo"/>
        <c:spPr>
          <a:ln w="12700" cap="flat">
            <a:noFill/>
            <a:prstDash val="solid"/>
            <a:round/>
          </a:ln>
        </c:spPr>
        <c:txPr>
          <a:bodyPr/>
          <a:lstStyle/>
          <a:p>
            <a:pPr>
              <a:defRPr sz="900" b="0" i="0" u="none" strike="noStrike">
                <a:solidFill>
                  <a:srgbClr val="62677A"/>
                </a:solidFill>
                <a:latin typeface="Inter"/>
              </a:defRPr>
            </a:pPr>
            <a:endParaRPr lang="en-US"/>
          </a:p>
        </c:txPr>
        <c:crossAx val="2094734555"/>
        <c:crosses val="max"/>
        <c:crossBetween val="between"/>
      </c:valAx>
      <c:catAx>
        <c:axId val="2094734555"/>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900" b="0" i="0" u="none" strike="noStrike">
                <a:solidFill>
                  <a:srgbClr val="62677A"/>
                </a:solidFill>
                <a:latin typeface="Inter"/>
              </a:defRPr>
            </a:pPr>
            <a:endParaRPr lang="en-US"/>
          </a:p>
        </c:txPr>
        <c:crossAx val="2094734553"/>
        <c:crosses val="autoZero"/>
        <c:auto val="1"/>
        <c:lblAlgn val="ctr"/>
        <c:noMultiLvlLbl val="1"/>
      </c:catAx>
      <c:spPr>
        <a:solidFill>
          <a:srgbClr val="F2F3F7"/>
        </a:solidFill>
        <a:ln>
          <a:noFill/>
        </a:ln>
        <a:effectLst/>
      </c:spPr>
    </c:plotArea>
    <c:legend>
      <c:legendPos val="b"/>
      <c:overlay val="0"/>
      <c:txPr>
        <a:bodyPr/>
        <a:lstStyle/>
        <a:p>
          <a:pPr>
            <a:defRPr sz="900">
              <a:solidFill>
                <a:srgbClr val="474C5E"/>
              </a:solidFill>
              <a:latin typeface="Inter"/>
              <a:cs typeface="Inter"/>
            </a:defRPr>
          </a:pPr>
          <a:endParaRPr lang="en-US"/>
        </a:p>
      </c:txPr>
    </c:legend>
    <c:plotVisOnly val="1"/>
    <c:dispBlanksAs val="gap"/>
  </c:chart>
  <c:spPr>
    <a:solidFill>
      <a:srgbClr val="F2F3F7"/>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describes Rand Protocol as it stands on 2 October 2026: a live public test network run by the core team, not a main network. Every figure carries a source and a date, and anything not yet filled in is marked as a placeholder.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across: what a public chain publishes, who profits from reading it, and who therefore stays away. The point for an investor is that the missing demand is not a throughput problem; it is a disclosure problem, and the parties who stay away hold most of the capital. The figures are third-party, with their sources on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idea the business case rests on. Traditional finance gets confidentiality by trusting an operator; public chains get verifiability by publishing everything. A proof over private inputs gives both, which is why the use cases on the following slides were blocked in both worlds. We make no uniqueness claim: other private chains exist, and our claim is the combination.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left to right: the payment is built and proved on your device, the network checks only the proof, and the ledger records that the proof was valid and the fee. Below: your auditor reads with a viewing key, dollars arrive from four chains, and everyone else sees a proof and a fee. The private side is small and local: keys, wallet and prover stay on the device. The public side is a BFT chain that checks proofs instead of re-running transactions. The trade-off of hash-based proofs is size, megabytes per transfer, which bounds a block to about seven transfers today; the scaling work is on the progress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box is a use case from the website, placed by the size of the pool it addresses and by how much has to be built before it can run. The commercial point is the order: start where today's chain is already good enough, which is few and valuable transfers such as payroll, treasury and sealed settlement, and earn the right to the larger pools as the scaling work lands.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chart, two axes: supply on the left, transactions a year on the right, each with published estimates dashed. Three things changed in two years. The dollars arrived: stablecoin supply passed 300 billion. The rules arrived: MiCA in Europe and the GENIUS Act in the United States. And the privacy question moved from whether to how. The pools behind the use cases are measured in trillions; these are pool sizes, not revenue to Rand. A viewing key held by the regulated party is built for the 2027 EU test, though no regulator has ruled on it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is our reading of each system's public documentation. Each competitor has one or two of the properties; Rand is built to have all of them at once: private by default, general programs in a mainstream language, post-quantum cryptography in the core, and no trusted setup. Be plain about what they have that we do not yet have: a main network, users, liquidity and small proofs.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left to right. A year of research first: four papers in December 2025, a first prototype on the Solana VM in January, a move to EVM execution in June, private computation and shielded bridged dollars in August, and the decision in September to rebuild on a RISC-V zkVM with hash-based proofs. Then the rebuild went live in three weeks: seven test chains, each a new genesis, so this is iteration, not adoption. The right column is the plan in months from the seed close; the only calendar date is the target of 1 November 2026 for moving validator keys to other operators.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seed price is our own number: 3 cents a token, 30 million dollars on the billion tokens that exist at genesis. Each later round is priced higher, and the founding round is gated on a measurement rather than a date. Value accrues to RAND through fees, stake and the bridge fee; the bridge figure is arithmetic, not a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one slide with a number the room will negotiate: 3.3 million dollars in SAFTs for 110 million RAND, 11 per cent of a supply capped at one billion, at 3 cents a token. The use of funds pays for four hires, the first independent audit and moving keys to other operators; the seed alone covers about 18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founders, one writing the code and one leading the reviews. Say plainly that every review so far is internal and that one engineer wrote the code: the seed pays for four hires and the first independent audit, which is how both risks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chart" Target="/ppt/charts/chart1.xm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www.linkedin.com/in/dendisuhubdy" TargetMode="External"/><Relationship Id="rId3" Type="http://schemas.openxmlformats.org/officeDocument/2006/relationships/hyperlink" Target="https://scholar.google.com/citations?user=x3M1yCQAAAAJ" TargetMode="External"/><Relationship Id="rId4" Type="http://schemas.openxmlformats.org/officeDocument/2006/relationships/hyperlink" Target="https://www.linkedin.com/in/anishmohammed" TargetMode="External"/><Relationship Id="rId1" Type="http://schemas.openxmlformats.org/officeDocument/2006/relationships/image" Target="../media/image-11-1.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assets/img/lockup-bone.png">    </p:cNvPr>
          <p:cNvPicPr>
            <a:picLocks noChangeAspect="1"/>
          </p:cNvPicPr>
          <p:nvPr/>
        </p:nvPicPr>
        <p:blipFill>
          <a:blip r:embed="rId2"/>
          <a:stretch>
            <a:fillRect/>
          </a:stretch>
        </p:blipFill>
        <p:spPr>
          <a:xfrm>
            <a:off x="548640" y="548640"/>
            <a:ext cx="2472309" cy="384048"/>
          </a:xfrm>
          <a:prstGeom prst="rect">
            <a:avLst/>
          </a:prstGeom>
        </p:spPr>
      </p:pic>
      <p:sp>
        <p:nvSpPr>
          <p:cNvPr id="3" name="Text 0"/>
          <p:cNvSpPr txBox="1"/>
          <p:nvPr/>
        </p:nvSpPr>
        <p:spPr>
          <a:xfrm>
            <a:off x="548640" y="2103120"/>
            <a:ext cx="6035040" cy="868680"/>
          </a:xfrm>
          <a:prstGeom prst="rect">
            <a:avLst/>
          </a:prstGeom>
          <a:noFill/>
          <a:ln/>
        </p:spPr>
        <p:txBody>
          <a:bodyPr wrap="square" lIns="0" tIns="0" rIns="0" bIns="0" rtlCol="0" anchor="t"/>
          <a:lstStyle/>
          <a:p>
            <a:pPr algn="l" indent="0" marL="0">
              <a:lnSpc>
                <a:spcPct val="118000"/>
              </a:lnSpc>
              <a:buNone/>
            </a:pPr>
            <a:r>
              <a:rPr lang="en-US" sz="4400" dirty="0">
                <a:solidFill>
                  <a:srgbClr val="ECE9E2"/>
                </a:solidFill>
                <a:latin typeface="Departure Mono" pitchFamily="34" charset="0"/>
                <a:ea typeface="Departure Mono" pitchFamily="34" charset="-122"/>
                <a:cs typeface="Departure Mono" pitchFamily="34" charset="-120"/>
              </a:rPr>
              <a:t>Rand Protocol</a:t>
            </a:r>
            <a:endParaRPr lang="en-US" sz="1300" dirty="0"/>
          </a:p>
        </p:txBody>
      </p:sp>
      <p:sp>
        <p:nvSpPr>
          <p:cNvPr id="4" name="Text 1"/>
          <p:cNvSpPr txBox="1"/>
          <p:nvPr/>
        </p:nvSpPr>
        <p:spPr>
          <a:xfrm>
            <a:off x="548640" y="2926080"/>
            <a:ext cx="4754880" cy="457200"/>
          </a:xfrm>
          <a:prstGeom prst="rect">
            <a:avLst/>
          </a:prstGeom>
          <a:noFill/>
          <a:ln/>
        </p:spPr>
        <p:txBody>
          <a:bodyPr wrap="square" lIns="0" tIns="0" rIns="0" bIns="0" rtlCol="0" anchor="t"/>
          <a:lstStyle/>
          <a:p>
            <a:pPr algn="l" indent="0" marL="0">
              <a:lnSpc>
                <a:spcPct val="118000"/>
              </a:lnSpc>
              <a:buNone/>
            </a:pPr>
            <a:r>
              <a:rPr lang="en-US" sz="1800" dirty="0">
                <a:solidFill>
                  <a:srgbClr val="ECE9E2"/>
                </a:solidFill>
                <a:latin typeface="Inter" pitchFamily="34" charset="0"/>
                <a:ea typeface="Inter" pitchFamily="34" charset="-122"/>
                <a:cs typeface="Inter" pitchFamily="34" charset="-120"/>
              </a:rPr>
              <a:t>Private computation, hash-based proofs</a:t>
            </a:r>
            <a:endParaRPr lang="en-US" sz="1300" dirty="0"/>
          </a:p>
        </p:txBody>
      </p:sp>
      <p:sp>
        <p:nvSpPr>
          <p:cNvPr id="5" name="Text 2"/>
          <p:cNvSpPr txBox="1"/>
          <p:nvPr/>
        </p:nvSpPr>
        <p:spPr>
          <a:xfrm>
            <a:off x="548640" y="3429000"/>
            <a:ext cx="4480560" cy="1188720"/>
          </a:xfrm>
          <a:prstGeom prst="rect">
            <a:avLst/>
          </a:prstGeom>
          <a:noFill/>
          <a:ln/>
        </p:spPr>
        <p:txBody>
          <a:bodyPr wrap="square" lIns="0" tIns="0" rIns="0" bIns="0" rtlCol="0" anchor="t"/>
          <a:lstStyle/>
          <a:p>
            <a:pPr algn="l" indent="0" marL="0">
              <a:lnSpc>
                <a:spcPct val="118000"/>
              </a:lnSpc>
              <a:buNone/>
            </a:pPr>
            <a:r>
              <a:rPr lang="en-US" sz="1500" dirty="0">
                <a:solidFill>
                  <a:srgbClr val="474C5E"/>
                </a:solidFill>
                <a:latin typeface="Inter" pitchFamily="34" charset="0"/>
                <a:ea typeface="Inter" pitchFamily="34" charset="-122"/>
                <a:cs typeface="Inter" pitchFamily="34" charset="-120"/>
              </a:rPr>
              <a:t>Programmable and private: a layer-1 chain with a shielded note pool and a RISC-V zkVM, proved by a hash-based STARK with no trusted setup. For venture and strategic investors.</a:t>
            </a:r>
            <a:endParaRPr lang="en-US" sz="1300" dirty="0"/>
          </a:p>
        </p:txBody>
      </p:sp>
      <p:sp>
        <p:nvSpPr>
          <p:cNvPr id="6" name="Text 3"/>
          <p:cNvSpPr txBox="1"/>
          <p:nvPr/>
        </p:nvSpPr>
        <p:spPr>
          <a:xfrm>
            <a:off x="548640" y="4754880"/>
            <a:ext cx="4480560" cy="548640"/>
          </a:xfrm>
          <a:prstGeom prst="rect">
            <a:avLst/>
          </a:prstGeom>
          <a:noFill/>
          <a:ln/>
        </p:spPr>
        <p:txBody>
          <a:bodyPr wrap="square" lIns="0" tIns="0" rIns="0" bIns="0" rtlCol="0" anchor="t"/>
          <a:lstStyle/>
          <a:p>
            <a:pPr algn="l" indent="0" marL="0">
              <a:lnSpc>
                <a:spcPct val="118000"/>
              </a:lnSpc>
              <a:buNone/>
            </a:pPr>
            <a:r>
              <a:rPr lang="en-US" sz="1150" dirty="0">
                <a:solidFill>
                  <a:srgbClr val="ECE9E2"/>
                </a:solidFill>
                <a:latin typeface="Inter" pitchFamily="34" charset="0"/>
                <a:ea typeface="Inter" pitchFamily="34" charset="-122"/>
                <a:cs typeface="Inter" pitchFamily="34" charset="-120"/>
              </a:rPr>
              <a:t>Investor overview  ·  Version 6  ·  October 2026</a:t>
            </a:r>
            <a:endParaRPr lang="en-US" sz="1300" dirty="0"/>
          </a:p>
        </p:txBody>
      </p:sp>
      <p:sp>
        <p:nvSpPr>
          <p:cNvPr id="7" name="Text 4"/>
          <p:cNvSpPr txBox="1"/>
          <p:nvPr/>
        </p:nvSpPr>
        <p:spPr>
          <a:xfrm>
            <a:off x="548640" y="5806440"/>
            <a:ext cx="4480560" cy="868680"/>
          </a:xfrm>
          <a:prstGeom prst="rect">
            <a:avLst/>
          </a:prstGeom>
          <a:noFill/>
          <a:ln/>
        </p:spPr>
        <p:txBody>
          <a:bodyPr wrap="square" lIns="0" tIns="0" rIns="0" bIns="0" rtlCol="0" anchor="t"/>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Records of 2 October 2026: a live public test network (chain 20, cut on v0.6.8 on 1 October), not a main network. Draft for counsel's review before distribution; not an offer or solicitation of any security, token or financial product. Test-network RAND has no monetary value.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THE TRANSPARENCY TAX</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A public ledger taxes everyone with something to protect, and the largest pools of capital decline to pay it</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2</a:t>
            </a:r>
            <a:endParaRPr lang="en-US" sz="1300" dirty="0"/>
          </a:p>
        </p:txBody>
      </p:sp>
      <p:sp>
        <p:nvSpPr>
          <p:cNvPr id="7" name="Text 4"/>
          <p:cNvSpPr txBox="1"/>
          <p:nvPr/>
        </p:nvSpPr>
        <p:spPr>
          <a:xfrm>
            <a:off x="548640" y="1673352"/>
            <a:ext cx="11094415" cy="292608"/>
          </a:xfrm>
          <a:prstGeom prst="rect">
            <a:avLst/>
          </a:prstGeom>
          <a:noFill/>
          <a:ln/>
        </p:spPr>
        <p:txBody>
          <a:bodyPr wrap="square" lIns="0" tIns="0" rIns="0" bIns="0" rtlCol="0" anchor="t"/>
          <a:lstStyle/>
          <a:p>
            <a:pPr algn="l" indent="0" marL="0">
              <a:lnSpc>
                <a:spcPct val="118000"/>
              </a:lnSpc>
              <a:spcAft>
                <a:spcPts val="600"/>
              </a:spcAft>
              <a:buNone/>
            </a:pPr>
            <a:r>
              <a:rPr lang="en-US" sz="1000" dirty="0">
                <a:solidFill>
                  <a:srgbClr val="62677A"/>
                </a:solidFill>
                <a:latin typeface="Inter" pitchFamily="34" charset="0"/>
                <a:ea typeface="Inter" pitchFamily="34" charset="-122"/>
                <a:cs typeface="Inter" pitchFamily="34" charset="-120"/>
              </a:rPr>
              <a:t>Value lost on transparent ledgers, and the buyers it keeps away. Figures are third-party, each with its publisher and date.</a:t>
            </a:r>
            <a:endParaRPr lang="en-US" sz="1300" dirty="0"/>
          </a:p>
        </p:txBody>
      </p:sp>
      <p:sp>
        <p:nvSpPr>
          <p:cNvPr id="8" name="Text 5"/>
          <p:cNvSpPr txBox="1"/>
          <p:nvPr/>
        </p:nvSpPr>
        <p:spPr>
          <a:xfrm>
            <a:off x="548640" y="2057400"/>
            <a:ext cx="2995492" cy="256032"/>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WHAT A PUBLIC CHAIN PUBLISHES</a:t>
            </a:r>
            <a:endParaRPr lang="en-US" sz="1300" dirty="0"/>
          </a:p>
        </p:txBody>
      </p:sp>
      <p:sp>
        <p:nvSpPr>
          <p:cNvPr id="9" name="Text 6"/>
          <p:cNvSpPr txBox="1"/>
          <p:nvPr/>
        </p:nvSpPr>
        <p:spPr>
          <a:xfrm>
            <a:off x="4598102" y="2057400"/>
            <a:ext cx="2995492" cy="256032"/>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WHO READS IT</a:t>
            </a:r>
            <a:endParaRPr lang="en-US" sz="1300" dirty="0"/>
          </a:p>
        </p:txBody>
      </p:sp>
      <p:sp>
        <p:nvSpPr>
          <p:cNvPr id="10" name="Text 7"/>
          <p:cNvSpPr txBox="1"/>
          <p:nvPr/>
        </p:nvSpPr>
        <p:spPr>
          <a:xfrm>
            <a:off x="8647563" y="2057400"/>
            <a:ext cx="2995492" cy="256032"/>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WHO STAYS AWAY: THE VETO</a:t>
            </a:r>
            <a:endParaRPr lang="en-US" sz="1300" dirty="0"/>
          </a:p>
        </p:txBody>
      </p:sp>
      <p:sp>
        <p:nvSpPr>
          <p:cNvPr id="11" name="Shape 8"/>
          <p:cNvSpPr/>
          <p:nvPr/>
        </p:nvSpPr>
        <p:spPr>
          <a:xfrm>
            <a:off x="3571564" y="2626614"/>
            <a:ext cx="999105" cy="914"/>
          </a:xfrm>
          <a:prstGeom prst="line">
            <a:avLst/>
          </a:prstGeom>
          <a:noFill/>
          <a:ln w="12700">
            <a:solidFill>
              <a:srgbClr val="474C5E"/>
            </a:solidFill>
            <a:prstDash val="solid"/>
            <a:tailEnd type="triangle"/>
          </a:ln>
        </p:spPr>
      </p:sp>
      <p:sp>
        <p:nvSpPr>
          <p:cNvPr id="12" name="Shape 9"/>
          <p:cNvSpPr/>
          <p:nvPr/>
        </p:nvSpPr>
        <p:spPr>
          <a:xfrm>
            <a:off x="7621026" y="2626614"/>
            <a:ext cx="999105" cy="914"/>
          </a:xfrm>
          <a:prstGeom prst="line">
            <a:avLst/>
          </a:prstGeom>
          <a:noFill/>
          <a:ln w="12700">
            <a:solidFill>
              <a:srgbClr val="474C5E"/>
            </a:solidFill>
            <a:prstDash val="solid"/>
            <a:tailEnd type="triangle"/>
          </a:ln>
        </p:spPr>
      </p:sp>
      <p:sp>
        <p:nvSpPr>
          <p:cNvPr id="13" name="Shape 10"/>
          <p:cNvSpPr/>
          <p:nvPr/>
        </p:nvSpPr>
        <p:spPr>
          <a:xfrm>
            <a:off x="3571564" y="3280410"/>
            <a:ext cx="999105" cy="914"/>
          </a:xfrm>
          <a:prstGeom prst="line">
            <a:avLst/>
          </a:prstGeom>
          <a:noFill/>
          <a:ln w="12700">
            <a:solidFill>
              <a:srgbClr val="474C5E"/>
            </a:solidFill>
            <a:prstDash val="solid"/>
            <a:tailEnd type="triangle"/>
          </a:ln>
        </p:spPr>
      </p:sp>
      <p:sp>
        <p:nvSpPr>
          <p:cNvPr id="14" name="Shape 11"/>
          <p:cNvSpPr/>
          <p:nvPr/>
        </p:nvSpPr>
        <p:spPr>
          <a:xfrm>
            <a:off x="7621026" y="3280410"/>
            <a:ext cx="999105" cy="914"/>
          </a:xfrm>
          <a:prstGeom prst="line">
            <a:avLst/>
          </a:prstGeom>
          <a:noFill/>
          <a:ln w="12700">
            <a:solidFill>
              <a:srgbClr val="474C5E"/>
            </a:solidFill>
            <a:prstDash val="solid"/>
            <a:tailEnd type="triangle"/>
          </a:ln>
        </p:spPr>
      </p:sp>
      <p:sp>
        <p:nvSpPr>
          <p:cNvPr id="15" name="Shape 12"/>
          <p:cNvSpPr/>
          <p:nvPr/>
        </p:nvSpPr>
        <p:spPr>
          <a:xfrm>
            <a:off x="3571564" y="3934206"/>
            <a:ext cx="999105" cy="914"/>
          </a:xfrm>
          <a:prstGeom prst="line">
            <a:avLst/>
          </a:prstGeom>
          <a:noFill/>
          <a:ln w="12700">
            <a:solidFill>
              <a:srgbClr val="474C5E"/>
            </a:solidFill>
            <a:prstDash val="solid"/>
            <a:tailEnd type="triangle"/>
          </a:ln>
        </p:spPr>
      </p:sp>
      <p:sp>
        <p:nvSpPr>
          <p:cNvPr id="16" name="Shape 13"/>
          <p:cNvSpPr/>
          <p:nvPr/>
        </p:nvSpPr>
        <p:spPr>
          <a:xfrm>
            <a:off x="7621026" y="3934206"/>
            <a:ext cx="999105" cy="914"/>
          </a:xfrm>
          <a:prstGeom prst="line">
            <a:avLst/>
          </a:prstGeom>
          <a:noFill/>
          <a:ln w="12700">
            <a:solidFill>
              <a:srgbClr val="474C5E"/>
            </a:solidFill>
            <a:prstDash val="solid"/>
            <a:tailEnd type="triangle"/>
          </a:ln>
        </p:spPr>
      </p:sp>
      <p:sp>
        <p:nvSpPr>
          <p:cNvPr id="17" name="Shape 14"/>
          <p:cNvSpPr/>
          <p:nvPr/>
        </p:nvSpPr>
        <p:spPr>
          <a:xfrm>
            <a:off x="3571564" y="4588002"/>
            <a:ext cx="999105" cy="914"/>
          </a:xfrm>
          <a:prstGeom prst="line">
            <a:avLst/>
          </a:prstGeom>
          <a:noFill/>
          <a:ln w="12700">
            <a:solidFill>
              <a:srgbClr val="474C5E"/>
            </a:solidFill>
            <a:prstDash val="solid"/>
            <a:tailEnd type="triangle"/>
          </a:ln>
        </p:spPr>
      </p:sp>
      <p:sp>
        <p:nvSpPr>
          <p:cNvPr id="18" name="Shape 15"/>
          <p:cNvSpPr/>
          <p:nvPr/>
        </p:nvSpPr>
        <p:spPr>
          <a:xfrm>
            <a:off x="7621026" y="4588002"/>
            <a:ext cx="999105" cy="914"/>
          </a:xfrm>
          <a:prstGeom prst="line">
            <a:avLst/>
          </a:prstGeom>
          <a:noFill/>
          <a:ln w="12700">
            <a:solidFill>
              <a:srgbClr val="474C5E"/>
            </a:solidFill>
            <a:prstDash val="solid"/>
            <a:tailEnd type="triangle"/>
          </a:ln>
        </p:spPr>
      </p:sp>
      <p:sp>
        <p:nvSpPr>
          <p:cNvPr id="19" name="Shape 16"/>
          <p:cNvSpPr/>
          <p:nvPr/>
        </p:nvSpPr>
        <p:spPr>
          <a:xfrm>
            <a:off x="548640" y="2350008"/>
            <a:ext cx="2995492" cy="553212"/>
          </a:xfrm>
          <a:prstGeom prst="roundRect">
            <a:avLst>
              <a:gd name="adj" fmla="val 16529"/>
            </a:avLst>
          </a:prstGeom>
          <a:solidFill>
            <a:srgbClr val="FFFFFF"/>
          </a:solidFill>
          <a:ln w="7620">
            <a:solidFill>
              <a:srgbClr val="E6E8EF"/>
            </a:solidFill>
            <a:prstDash val="solid"/>
          </a:ln>
        </p:spPr>
      </p:sp>
      <p:sp>
        <p:nvSpPr>
          <p:cNvPr id="20" name="Text 17"/>
          <p:cNvSpPr txBox="1"/>
          <p:nvPr/>
        </p:nvSpPr>
        <p:spPr>
          <a:xfrm>
            <a:off x="621792" y="2395728"/>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Orders, before they fill</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every swap readable in the mempool</a:t>
            </a:r>
            <a:endParaRPr lang="en-US" sz="1300" dirty="0"/>
          </a:p>
        </p:txBody>
      </p:sp>
      <p:sp>
        <p:nvSpPr>
          <p:cNvPr id="21" name="Shape 18"/>
          <p:cNvSpPr/>
          <p:nvPr/>
        </p:nvSpPr>
        <p:spPr>
          <a:xfrm>
            <a:off x="4598102" y="2350008"/>
            <a:ext cx="2995492" cy="553212"/>
          </a:xfrm>
          <a:prstGeom prst="roundRect">
            <a:avLst>
              <a:gd name="adj" fmla="val 16529"/>
            </a:avLst>
          </a:prstGeom>
          <a:solidFill>
            <a:srgbClr val="F2F3F7"/>
          </a:solidFill>
          <a:ln w="9525">
            <a:solidFill>
              <a:srgbClr val="D9DCE6"/>
            </a:solidFill>
            <a:prstDash val="dash"/>
          </a:ln>
        </p:spPr>
      </p:sp>
      <p:sp>
        <p:nvSpPr>
          <p:cNvPr id="22" name="Text 19"/>
          <p:cNvSpPr txBox="1"/>
          <p:nvPr/>
        </p:nvSpPr>
        <p:spPr>
          <a:xfrm>
            <a:off x="4671254" y="2395728"/>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Sandwich and MEV bots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trade ahead of the order, then behind it</a:t>
            </a:r>
            <a:endParaRPr lang="en-US" sz="1300" dirty="0"/>
          </a:p>
        </p:txBody>
      </p:sp>
      <p:sp>
        <p:nvSpPr>
          <p:cNvPr id="23" name="Shape 20"/>
          <p:cNvSpPr/>
          <p:nvPr/>
        </p:nvSpPr>
        <p:spPr>
          <a:xfrm>
            <a:off x="8647563" y="2350008"/>
            <a:ext cx="2995492" cy="553212"/>
          </a:xfrm>
          <a:prstGeom prst="roundRect">
            <a:avLst>
              <a:gd name="adj" fmla="val 16529"/>
            </a:avLst>
          </a:prstGeom>
          <a:solidFill>
            <a:srgbClr val="FFFFFF"/>
          </a:solidFill>
          <a:ln w="7620">
            <a:solidFill>
              <a:srgbClr val="C8185F"/>
            </a:solidFill>
            <a:prstDash val="solid"/>
          </a:ln>
        </p:spPr>
      </p:sp>
      <p:sp>
        <p:nvSpPr>
          <p:cNvPr id="24" name="Text 21"/>
          <p:cNvSpPr txBox="1"/>
          <p:nvPr/>
        </p:nvSpPr>
        <p:spPr>
          <a:xfrm>
            <a:off x="8720715" y="2395728"/>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C8185F"/>
                </a:solidFill>
                <a:latin typeface="Inter" pitchFamily="34" charset="0"/>
                <a:ea typeface="Inter" pitchFamily="34" charset="-122"/>
                <a:cs typeface="Inter" pitchFamily="34" charset="-120"/>
              </a:rPr>
              <a:t>Funds and market makers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will not trade a strategy in public</a:t>
            </a:r>
            <a:endParaRPr lang="en-US" sz="1300" dirty="0"/>
          </a:p>
        </p:txBody>
      </p:sp>
      <p:sp>
        <p:nvSpPr>
          <p:cNvPr id="25" name="Shape 22"/>
          <p:cNvSpPr/>
          <p:nvPr/>
        </p:nvSpPr>
        <p:spPr>
          <a:xfrm>
            <a:off x="548640" y="3003804"/>
            <a:ext cx="2995492" cy="553212"/>
          </a:xfrm>
          <a:prstGeom prst="roundRect">
            <a:avLst>
              <a:gd name="adj" fmla="val 16529"/>
            </a:avLst>
          </a:prstGeom>
          <a:solidFill>
            <a:srgbClr val="FFFFFF"/>
          </a:solidFill>
          <a:ln w="7620">
            <a:solidFill>
              <a:srgbClr val="E6E8EF"/>
            </a:solidFill>
            <a:prstDash val="solid"/>
          </a:ln>
        </p:spPr>
      </p:sp>
      <p:sp>
        <p:nvSpPr>
          <p:cNvPr id="26" name="Text 23"/>
          <p:cNvSpPr txBox="1"/>
          <p:nvPr/>
        </p:nvSpPr>
        <p:spPr>
          <a:xfrm>
            <a:off x="621792" y="3049524"/>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Positions and their triggers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every loan down to its liquidation price</a:t>
            </a:r>
            <a:endParaRPr lang="en-US" sz="1300" dirty="0"/>
          </a:p>
        </p:txBody>
      </p:sp>
      <p:sp>
        <p:nvSpPr>
          <p:cNvPr id="27" name="Shape 24"/>
          <p:cNvSpPr/>
          <p:nvPr/>
        </p:nvSpPr>
        <p:spPr>
          <a:xfrm>
            <a:off x="4598102" y="3003804"/>
            <a:ext cx="2995492" cy="553212"/>
          </a:xfrm>
          <a:prstGeom prst="roundRect">
            <a:avLst>
              <a:gd name="adj" fmla="val 16529"/>
            </a:avLst>
          </a:prstGeom>
          <a:solidFill>
            <a:srgbClr val="F2F3F7"/>
          </a:solidFill>
          <a:ln w="9525">
            <a:solidFill>
              <a:srgbClr val="D9DCE6"/>
            </a:solidFill>
            <a:prstDash val="dash"/>
          </a:ln>
        </p:spPr>
      </p:sp>
      <p:sp>
        <p:nvSpPr>
          <p:cNvPr id="28" name="Text 25"/>
          <p:cNvSpPr txBox="1"/>
          <p:nvPr/>
        </p:nvSpPr>
        <p:spPr>
          <a:xfrm>
            <a:off x="4671254" y="3049524"/>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Liquidation hunters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push the price to where the line is</a:t>
            </a:r>
            <a:endParaRPr lang="en-US" sz="1300" dirty="0"/>
          </a:p>
        </p:txBody>
      </p:sp>
      <p:sp>
        <p:nvSpPr>
          <p:cNvPr id="29" name="Shape 26"/>
          <p:cNvSpPr/>
          <p:nvPr/>
        </p:nvSpPr>
        <p:spPr>
          <a:xfrm>
            <a:off x="8647563" y="3003804"/>
            <a:ext cx="2995492" cy="553212"/>
          </a:xfrm>
          <a:prstGeom prst="roundRect">
            <a:avLst>
              <a:gd name="adj" fmla="val 16529"/>
            </a:avLst>
          </a:prstGeom>
          <a:solidFill>
            <a:srgbClr val="FFFFFF"/>
          </a:solidFill>
          <a:ln w="7620">
            <a:solidFill>
              <a:srgbClr val="C8185F"/>
            </a:solidFill>
            <a:prstDash val="solid"/>
          </a:ln>
        </p:spPr>
      </p:sp>
      <p:sp>
        <p:nvSpPr>
          <p:cNvPr id="30" name="Text 27"/>
          <p:cNvSpPr txBox="1"/>
          <p:nvPr/>
        </p:nvSpPr>
        <p:spPr>
          <a:xfrm>
            <a:off x="8720715" y="3049524"/>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C8185F"/>
                </a:solidFill>
                <a:latin typeface="Inter" pitchFamily="34" charset="0"/>
                <a:ea typeface="Inter" pitchFamily="34" charset="-122"/>
                <a:cs typeface="Inter" pitchFamily="34" charset="-120"/>
              </a:rPr>
              <a:t>Large borrowers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stay off-chain or under-borrow</a:t>
            </a:r>
            <a:endParaRPr lang="en-US" sz="1300" dirty="0"/>
          </a:p>
        </p:txBody>
      </p:sp>
      <p:sp>
        <p:nvSpPr>
          <p:cNvPr id="31" name="Shape 28"/>
          <p:cNvSpPr/>
          <p:nvPr/>
        </p:nvSpPr>
        <p:spPr>
          <a:xfrm>
            <a:off x="548640" y="3657600"/>
            <a:ext cx="2995492" cy="553212"/>
          </a:xfrm>
          <a:prstGeom prst="roundRect">
            <a:avLst>
              <a:gd name="adj" fmla="val 16529"/>
            </a:avLst>
          </a:prstGeom>
          <a:solidFill>
            <a:srgbClr val="FFFFFF"/>
          </a:solidFill>
          <a:ln w="7620">
            <a:solidFill>
              <a:srgbClr val="E6E8EF"/>
            </a:solidFill>
            <a:prstDash val="solid"/>
          </a:ln>
        </p:spPr>
      </p:sp>
      <p:sp>
        <p:nvSpPr>
          <p:cNvPr id="32" name="Text 29"/>
          <p:cNvSpPr txBox="1"/>
          <p:nvPr/>
        </p:nvSpPr>
        <p:spPr>
          <a:xfrm>
            <a:off x="621792" y="3703320"/>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Payroll and supplier terms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every salary, every vendor's price</a:t>
            </a:r>
            <a:endParaRPr lang="en-US" sz="1300" dirty="0"/>
          </a:p>
        </p:txBody>
      </p:sp>
      <p:sp>
        <p:nvSpPr>
          <p:cNvPr id="33" name="Shape 30"/>
          <p:cNvSpPr/>
          <p:nvPr/>
        </p:nvSpPr>
        <p:spPr>
          <a:xfrm>
            <a:off x="4598102" y="3657600"/>
            <a:ext cx="2995492" cy="553212"/>
          </a:xfrm>
          <a:prstGeom prst="roundRect">
            <a:avLst>
              <a:gd name="adj" fmla="val 16529"/>
            </a:avLst>
          </a:prstGeom>
          <a:solidFill>
            <a:srgbClr val="F2F3F7"/>
          </a:solidFill>
          <a:ln w="9525">
            <a:solidFill>
              <a:srgbClr val="D9DCE6"/>
            </a:solidFill>
            <a:prstDash val="dash"/>
          </a:ln>
        </p:spPr>
      </p:sp>
      <p:sp>
        <p:nvSpPr>
          <p:cNvPr id="34" name="Text 31"/>
          <p:cNvSpPr txBox="1"/>
          <p:nvPr/>
        </p:nvSpPr>
        <p:spPr>
          <a:xfrm>
            <a:off x="4671254" y="3703320"/>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Competitors, counterparties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read margins, runway and terms</a:t>
            </a:r>
            <a:endParaRPr lang="en-US" sz="1300" dirty="0"/>
          </a:p>
        </p:txBody>
      </p:sp>
      <p:sp>
        <p:nvSpPr>
          <p:cNvPr id="35" name="Shape 32"/>
          <p:cNvSpPr/>
          <p:nvPr/>
        </p:nvSpPr>
        <p:spPr>
          <a:xfrm>
            <a:off x="8647563" y="3657600"/>
            <a:ext cx="2995492" cy="553212"/>
          </a:xfrm>
          <a:prstGeom prst="roundRect">
            <a:avLst>
              <a:gd name="adj" fmla="val 16529"/>
            </a:avLst>
          </a:prstGeom>
          <a:solidFill>
            <a:srgbClr val="FFFFFF"/>
          </a:solidFill>
          <a:ln w="7620">
            <a:solidFill>
              <a:srgbClr val="C8185F"/>
            </a:solidFill>
            <a:prstDash val="solid"/>
          </a:ln>
        </p:spPr>
      </p:sp>
      <p:sp>
        <p:nvSpPr>
          <p:cNvPr id="36" name="Text 33"/>
          <p:cNvSpPr txBox="1"/>
          <p:nvPr/>
        </p:nvSpPr>
        <p:spPr>
          <a:xfrm>
            <a:off x="8720715" y="3703320"/>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C8185F"/>
                </a:solidFill>
                <a:latin typeface="Inter" pitchFamily="34" charset="0"/>
                <a:ea typeface="Inter" pitchFamily="34" charset="-122"/>
                <a:cs typeface="Inter" pitchFamily="34" charset="-120"/>
              </a:rPr>
              <a:t>Corporate treasurers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settle on bank rails instead</a:t>
            </a:r>
            <a:endParaRPr lang="en-US" sz="1300" dirty="0"/>
          </a:p>
        </p:txBody>
      </p:sp>
      <p:sp>
        <p:nvSpPr>
          <p:cNvPr id="37" name="Shape 34"/>
          <p:cNvSpPr/>
          <p:nvPr/>
        </p:nvSpPr>
        <p:spPr>
          <a:xfrm>
            <a:off x="548640" y="4311396"/>
            <a:ext cx="2995492" cy="553212"/>
          </a:xfrm>
          <a:prstGeom prst="roundRect">
            <a:avLst>
              <a:gd name="adj" fmla="val 16529"/>
            </a:avLst>
          </a:prstGeom>
          <a:solidFill>
            <a:srgbClr val="FFFFFF"/>
          </a:solidFill>
          <a:ln w="7620">
            <a:solidFill>
              <a:srgbClr val="E6E8EF"/>
            </a:solidFill>
            <a:prstDash val="solid"/>
          </a:ln>
        </p:spPr>
      </p:sp>
      <p:sp>
        <p:nvSpPr>
          <p:cNvPr id="38" name="Text 35"/>
          <p:cNvSpPr txBox="1"/>
          <p:nvPr/>
        </p:nvSpPr>
        <p:spPr>
          <a:xfrm>
            <a:off x="621792" y="4357116"/>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Bids, quotes and votes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every auction bid and every ballot</a:t>
            </a:r>
            <a:endParaRPr lang="en-US" sz="1300" dirty="0"/>
          </a:p>
        </p:txBody>
      </p:sp>
      <p:sp>
        <p:nvSpPr>
          <p:cNvPr id="39" name="Shape 36"/>
          <p:cNvSpPr/>
          <p:nvPr/>
        </p:nvSpPr>
        <p:spPr>
          <a:xfrm>
            <a:off x="4598102" y="4311396"/>
            <a:ext cx="2995492" cy="553212"/>
          </a:xfrm>
          <a:prstGeom prst="roundRect">
            <a:avLst>
              <a:gd name="adj" fmla="val 16529"/>
            </a:avLst>
          </a:prstGeom>
          <a:solidFill>
            <a:srgbClr val="F2F3F7"/>
          </a:solidFill>
          <a:ln w="9525">
            <a:solidFill>
              <a:srgbClr val="D9DCE6"/>
            </a:solidFill>
            <a:prstDash val="dash"/>
          </a:ln>
        </p:spPr>
      </p:sp>
      <p:sp>
        <p:nvSpPr>
          <p:cNvPr id="40" name="Text 37"/>
          <p:cNvSpPr txBox="1"/>
          <p:nvPr/>
        </p:nvSpPr>
        <p:spPr>
          <a:xfrm>
            <a:off x="4671254" y="4357116"/>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Last bidders, vote buyers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win on latency; pay against a ballot</a:t>
            </a:r>
            <a:endParaRPr lang="en-US" sz="1300" dirty="0"/>
          </a:p>
        </p:txBody>
      </p:sp>
      <p:sp>
        <p:nvSpPr>
          <p:cNvPr id="41" name="Shape 38"/>
          <p:cNvSpPr/>
          <p:nvPr/>
        </p:nvSpPr>
        <p:spPr>
          <a:xfrm>
            <a:off x="8647563" y="4311396"/>
            <a:ext cx="2995492" cy="553212"/>
          </a:xfrm>
          <a:prstGeom prst="roundRect">
            <a:avLst>
              <a:gd name="adj" fmla="val 16529"/>
            </a:avLst>
          </a:prstGeom>
          <a:solidFill>
            <a:srgbClr val="FFFFFF"/>
          </a:solidFill>
          <a:ln w="7620">
            <a:solidFill>
              <a:srgbClr val="C8185F"/>
            </a:solidFill>
            <a:prstDash val="solid"/>
          </a:ln>
        </p:spPr>
      </p:sp>
      <p:sp>
        <p:nvSpPr>
          <p:cNvPr id="42" name="Text 39"/>
          <p:cNvSpPr txBox="1"/>
          <p:nvPr/>
        </p:nvSpPr>
        <p:spPr>
          <a:xfrm>
            <a:off x="8720715" y="4357116"/>
            <a:ext cx="2849188" cy="46177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C8185F"/>
                </a:solidFill>
                <a:latin typeface="Inter" pitchFamily="34" charset="0"/>
                <a:ea typeface="Inter" pitchFamily="34" charset="-122"/>
                <a:cs typeface="Inter" pitchFamily="34" charset="-120"/>
              </a:rPr>
              <a:t>Issuers, dealers, DAOs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accept worse prices and bought votes</a:t>
            </a:r>
            <a:endParaRPr lang="en-US" sz="1300" dirty="0"/>
          </a:p>
        </p:txBody>
      </p:sp>
      <p:sp>
        <p:nvSpPr>
          <p:cNvPr id="43" name="Text 40"/>
          <p:cNvSpPr txBox="1"/>
          <p:nvPr/>
        </p:nvSpPr>
        <p:spPr>
          <a:xfrm>
            <a:off x="548640" y="5065776"/>
            <a:ext cx="2622728" cy="1106424"/>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$60M</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LOST TO SANDWICH ATTACKS</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by Ethereum traders, 12 months to Oct 2025 (EigenPhi via Cointelegraph, Dec 2025)</a:t>
            </a:r>
            <a:endParaRPr lang="en-US" sz="1300" dirty="0"/>
          </a:p>
        </p:txBody>
      </p:sp>
      <p:sp>
        <p:nvSpPr>
          <p:cNvPr id="44" name="Text 41"/>
          <p:cNvSpPr txBox="1"/>
          <p:nvPr/>
        </p:nvSpPr>
        <p:spPr>
          <a:xfrm>
            <a:off x="3372536" y="5065776"/>
            <a:ext cx="2622728" cy="1106424"/>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$226B</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STABLECOIN SUPPLIER PAYMENTS</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by businesses in 2025, every one public (McKinsey, Artemis, Feb 2026)</a:t>
            </a:r>
            <a:endParaRPr lang="en-US" sz="1300" dirty="0"/>
          </a:p>
        </p:txBody>
      </p:sp>
      <p:sp>
        <p:nvSpPr>
          <p:cNvPr id="45" name="Text 42"/>
          <p:cNvSpPr txBox="1"/>
          <p:nvPr/>
        </p:nvSpPr>
        <p:spPr>
          <a:xfrm>
            <a:off x="6196432" y="5065776"/>
            <a:ext cx="2622728" cy="1106424"/>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$3.2B</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OF LISTED EQUITIES ON CHAIN</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of $152 trillion listed worldwide (rwa.xyz, 2 Oct 2026; WFE, end-2025)</a:t>
            </a:r>
            <a:endParaRPr lang="en-US" sz="1300" dirty="0"/>
          </a:p>
        </p:txBody>
      </p:sp>
      <p:sp>
        <p:nvSpPr>
          <p:cNvPr id="46" name="Text 43"/>
          <p:cNvSpPr txBox="1"/>
          <p:nvPr/>
        </p:nvSpPr>
        <p:spPr>
          <a:xfrm>
            <a:off x="9020327" y="5065776"/>
            <a:ext cx="2622728" cy="1106424"/>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$5.6T</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HEDGE-FUND CAPITAL</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the buyers of a dark pool, absent from public chains (HFR, Q2 2026)</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OUR SOLUTION</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Until now a market could be verifiable or confidential, not both: Rand proves the rule ran without publishing the inputs</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3</a:t>
            </a:r>
            <a:endParaRPr lang="en-US" sz="1300" dirty="0"/>
          </a:p>
        </p:txBody>
      </p:sp>
      <p:sp>
        <p:nvSpPr>
          <p:cNvPr id="7" name="Shape 4"/>
          <p:cNvSpPr/>
          <p:nvPr/>
        </p:nvSpPr>
        <p:spPr>
          <a:xfrm>
            <a:off x="804672" y="5504688"/>
            <a:ext cx="6082360" cy="0"/>
          </a:xfrm>
          <a:prstGeom prst="line">
            <a:avLst/>
          </a:prstGeom>
          <a:noFill/>
          <a:ln w="9525">
            <a:solidFill>
              <a:srgbClr val="D9DCE6"/>
            </a:solidFill>
            <a:prstDash val="solid"/>
            <a:tailEnd type="triangle"/>
          </a:ln>
        </p:spPr>
      </p:sp>
      <p:sp>
        <p:nvSpPr>
          <p:cNvPr id="8" name="Shape 5"/>
          <p:cNvSpPr/>
          <p:nvPr/>
        </p:nvSpPr>
        <p:spPr>
          <a:xfrm flipV="1">
            <a:off x="804672" y="1783080"/>
            <a:ext cx="0" cy="3721608"/>
          </a:xfrm>
          <a:prstGeom prst="line">
            <a:avLst/>
          </a:prstGeom>
          <a:noFill/>
          <a:ln w="9525">
            <a:solidFill>
              <a:srgbClr val="D9DCE6"/>
            </a:solidFill>
            <a:prstDash val="solid"/>
            <a:tailEnd type="triangle"/>
          </a:ln>
        </p:spPr>
      </p:sp>
      <p:sp>
        <p:nvSpPr>
          <p:cNvPr id="9" name="Text 6"/>
          <p:cNvSpPr txBox="1"/>
          <p:nvPr/>
        </p:nvSpPr>
        <p:spPr>
          <a:xfrm>
            <a:off x="3229432" y="5522976"/>
            <a:ext cx="3657600" cy="219456"/>
          </a:xfrm>
          <a:prstGeom prst="rect">
            <a:avLst/>
          </a:prstGeom>
          <a:noFill/>
          <a:ln/>
        </p:spPr>
        <p:txBody>
          <a:bodyPr wrap="square" lIns="0" tIns="0" rIns="0" bIns="0" rtlCol="0" anchor="t"/>
          <a:lstStyle/>
          <a:p>
            <a:pPr algn="r" indent="0" marL="0">
              <a:lnSpc>
                <a:spcPct val="118000"/>
              </a:lnSpc>
              <a:buNone/>
            </a:pPr>
            <a:r>
              <a:rPr lang="en-US" sz="1000" dirty="0">
                <a:solidFill>
                  <a:srgbClr val="62677A"/>
                </a:solidFill>
                <a:latin typeface="Inter" pitchFamily="34" charset="0"/>
                <a:ea typeface="Inter" pitchFamily="34" charset="-122"/>
                <a:cs typeface="Inter" pitchFamily="34" charset="-120"/>
              </a:rPr>
              <a:t>Who can check:  the operator  →  anyone, from a proof</a:t>
            </a:r>
            <a:endParaRPr lang="en-US" sz="1300" dirty="0"/>
          </a:p>
        </p:txBody>
      </p:sp>
      <p:sp>
        <p:nvSpPr>
          <p:cNvPr id="10" name="Text 7"/>
          <p:cNvSpPr txBox="1"/>
          <p:nvPr/>
        </p:nvSpPr>
        <p:spPr>
          <a:xfrm rot="16200000">
            <a:off x="-1261872" y="3502152"/>
            <a:ext cx="3657600" cy="219456"/>
          </a:xfrm>
          <a:prstGeom prst="rect">
            <a:avLst/>
          </a:prstGeom>
          <a:noFill/>
          <a:ln/>
        </p:spPr>
        <p:txBody>
          <a:bodyPr wrap="square" lIns="0" tIns="0" rIns="0" bIns="0" rtlCol="0" anchor="t"/>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Inputs:  published  →  private to their owner</a:t>
            </a:r>
            <a:endParaRPr lang="en-US" sz="1300" dirty="0"/>
          </a:p>
        </p:txBody>
      </p:sp>
      <p:sp>
        <p:nvSpPr>
          <p:cNvPr id="11" name="Shape 8"/>
          <p:cNvSpPr/>
          <p:nvPr/>
        </p:nvSpPr>
        <p:spPr>
          <a:xfrm>
            <a:off x="802176" y="1862633"/>
            <a:ext cx="1521214" cy="875081"/>
          </a:xfrm>
          <a:prstGeom prst="roundRect">
            <a:avLst>
              <a:gd name="adj" fmla="val 10449"/>
            </a:avLst>
          </a:prstGeom>
          <a:solidFill>
            <a:srgbClr val="FFFFFF"/>
          </a:solidFill>
          <a:ln w="7620">
            <a:solidFill>
              <a:srgbClr val="E6E8EF"/>
            </a:solidFill>
            <a:prstDash val="solid"/>
          </a:ln>
        </p:spPr>
      </p:sp>
      <p:sp>
        <p:nvSpPr>
          <p:cNvPr id="12" name="Text 9"/>
          <p:cNvSpPr txBox="1"/>
          <p:nvPr/>
        </p:nvSpPr>
        <p:spPr>
          <a:xfrm>
            <a:off x="875328" y="1908353"/>
            <a:ext cx="1374910" cy="783641"/>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Banks, dark pools, ATSs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private, if you trust the operator who sees everything</a:t>
            </a:r>
            <a:endParaRPr lang="en-US" sz="1300" dirty="0"/>
          </a:p>
        </p:txBody>
      </p:sp>
      <p:sp>
        <p:nvSpPr>
          <p:cNvPr id="13" name="Shape 10"/>
          <p:cNvSpPr/>
          <p:nvPr/>
        </p:nvSpPr>
        <p:spPr>
          <a:xfrm>
            <a:off x="2069854" y="3135478"/>
            <a:ext cx="1394446" cy="875081"/>
          </a:xfrm>
          <a:prstGeom prst="roundRect">
            <a:avLst>
              <a:gd name="adj" fmla="val 10449"/>
            </a:avLst>
          </a:prstGeom>
          <a:solidFill>
            <a:srgbClr val="FFFFFF"/>
          </a:solidFill>
          <a:ln w="7620">
            <a:solidFill>
              <a:srgbClr val="E6E8EF"/>
            </a:solidFill>
            <a:prstDash val="solid"/>
          </a:ln>
        </p:spPr>
      </p:sp>
      <p:sp>
        <p:nvSpPr>
          <p:cNvPr id="14" name="Text 11"/>
          <p:cNvSpPr txBox="1"/>
          <p:nvPr/>
        </p:nvSpPr>
        <p:spPr>
          <a:xfrm>
            <a:off x="2143006" y="3181198"/>
            <a:ext cx="1248142" cy="783641"/>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Permissioned ledgers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Canton: private among approved members</a:t>
            </a:r>
            <a:endParaRPr lang="en-US" sz="1300" dirty="0"/>
          </a:p>
        </p:txBody>
      </p:sp>
      <p:sp>
        <p:nvSpPr>
          <p:cNvPr id="15" name="Shape 12"/>
          <p:cNvSpPr/>
          <p:nvPr/>
        </p:nvSpPr>
        <p:spPr>
          <a:xfrm>
            <a:off x="3717836" y="1783080"/>
            <a:ext cx="3169196" cy="1073963"/>
          </a:xfrm>
          <a:prstGeom prst="roundRect">
            <a:avLst>
              <a:gd name="adj" fmla="val 8514"/>
            </a:avLst>
          </a:prstGeom>
          <a:solidFill>
            <a:srgbClr val="FFFFFF"/>
          </a:solidFill>
          <a:ln w="7620">
            <a:solidFill>
              <a:srgbClr val="C8185F"/>
            </a:solidFill>
            <a:prstDash val="solid"/>
          </a:ln>
        </p:spPr>
      </p:sp>
      <p:sp>
        <p:nvSpPr>
          <p:cNvPr id="16" name="Text 13"/>
          <p:cNvSpPr txBox="1"/>
          <p:nvPr/>
        </p:nvSpPr>
        <p:spPr>
          <a:xfrm>
            <a:off x="3790988" y="1828800"/>
            <a:ext cx="3022892" cy="982523"/>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C8185F"/>
                </a:solidFill>
                <a:latin typeface="Inter" pitchFamily="34" charset="0"/>
                <a:ea typeface="Inter" pitchFamily="34" charset="-122"/>
                <a:cs typeface="Inter" pitchFamily="34" charset="-120"/>
              </a:rPr>
              <a:t>Rand</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private by default; programs on private inputs in RISC-V, the instruction set proposed for Ethereum's ZK future; a viewing key for the auditor; a dollar from four chains</a:t>
            </a:r>
            <a:endParaRPr lang="en-US" sz="1300" dirty="0"/>
          </a:p>
        </p:txBody>
      </p:sp>
      <p:sp>
        <p:nvSpPr>
          <p:cNvPr id="17" name="Shape 14"/>
          <p:cNvSpPr/>
          <p:nvPr/>
        </p:nvSpPr>
        <p:spPr>
          <a:xfrm>
            <a:off x="3717836" y="2976372"/>
            <a:ext cx="1521214" cy="795528"/>
          </a:xfrm>
          <a:prstGeom prst="roundRect">
            <a:avLst>
              <a:gd name="adj" fmla="val 11494"/>
            </a:avLst>
          </a:prstGeom>
          <a:solidFill>
            <a:srgbClr val="FFFFFF"/>
          </a:solidFill>
          <a:ln w="7620">
            <a:solidFill>
              <a:srgbClr val="E6E8EF"/>
            </a:solidFill>
            <a:prstDash val="solid"/>
          </a:ln>
        </p:spPr>
      </p:sp>
      <p:sp>
        <p:nvSpPr>
          <p:cNvPr id="18" name="Text 15"/>
          <p:cNvSpPr txBox="1"/>
          <p:nvPr/>
        </p:nvSpPr>
        <p:spPr>
          <a:xfrm>
            <a:off x="3790988" y="3022092"/>
            <a:ext cx="1374910" cy="704088"/>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Monero, Zcash</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private payments; no programs</a:t>
            </a:r>
            <a:endParaRPr lang="en-US" sz="1300" dirty="0"/>
          </a:p>
        </p:txBody>
      </p:sp>
      <p:sp>
        <p:nvSpPr>
          <p:cNvPr id="19" name="Shape 16"/>
          <p:cNvSpPr/>
          <p:nvPr/>
        </p:nvSpPr>
        <p:spPr>
          <a:xfrm>
            <a:off x="5365818" y="2976372"/>
            <a:ext cx="1521214" cy="795528"/>
          </a:xfrm>
          <a:prstGeom prst="roundRect">
            <a:avLst>
              <a:gd name="adj" fmla="val 11494"/>
            </a:avLst>
          </a:prstGeom>
          <a:solidFill>
            <a:srgbClr val="FFFFFF"/>
          </a:solidFill>
          <a:ln w="7620">
            <a:solidFill>
              <a:srgbClr val="E6E8EF"/>
            </a:solidFill>
            <a:prstDash val="solid"/>
          </a:ln>
        </p:spPr>
      </p:sp>
      <p:sp>
        <p:nvSpPr>
          <p:cNvPr id="20" name="Text 17"/>
          <p:cNvSpPr txBox="1"/>
          <p:nvPr/>
        </p:nvSpPr>
        <p:spPr>
          <a:xfrm>
            <a:off x="5438970" y="3022092"/>
            <a:ext cx="1374910" cy="704088"/>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Railgun</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shielded tokens on Ethereum</a:t>
            </a:r>
            <a:endParaRPr lang="en-US" sz="1300" dirty="0"/>
          </a:p>
        </p:txBody>
      </p:sp>
      <p:sp>
        <p:nvSpPr>
          <p:cNvPr id="21" name="Shape 18"/>
          <p:cNvSpPr/>
          <p:nvPr/>
        </p:nvSpPr>
        <p:spPr>
          <a:xfrm>
            <a:off x="3717836" y="3931006"/>
            <a:ext cx="1521214" cy="795528"/>
          </a:xfrm>
          <a:prstGeom prst="roundRect">
            <a:avLst>
              <a:gd name="adj" fmla="val 11494"/>
            </a:avLst>
          </a:prstGeom>
          <a:solidFill>
            <a:srgbClr val="FFFFFF"/>
          </a:solidFill>
          <a:ln w="7620">
            <a:solidFill>
              <a:srgbClr val="E6E8EF"/>
            </a:solidFill>
            <a:prstDash val="solid"/>
          </a:ln>
        </p:spPr>
      </p:sp>
      <p:sp>
        <p:nvSpPr>
          <p:cNvPr id="22" name="Text 19"/>
          <p:cNvSpPr txBox="1"/>
          <p:nvPr/>
        </p:nvSpPr>
        <p:spPr>
          <a:xfrm>
            <a:off x="3790988" y="3976726"/>
            <a:ext cx="1374910" cy="704088"/>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Aleo</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private programs in Leo</a:t>
            </a:r>
            <a:endParaRPr lang="en-US" sz="1300" dirty="0"/>
          </a:p>
        </p:txBody>
      </p:sp>
      <p:sp>
        <p:nvSpPr>
          <p:cNvPr id="23" name="Shape 20"/>
          <p:cNvSpPr/>
          <p:nvPr/>
        </p:nvSpPr>
        <p:spPr>
          <a:xfrm>
            <a:off x="5365818" y="3931006"/>
            <a:ext cx="1521214" cy="795528"/>
          </a:xfrm>
          <a:prstGeom prst="roundRect">
            <a:avLst>
              <a:gd name="adj" fmla="val 11494"/>
            </a:avLst>
          </a:prstGeom>
          <a:solidFill>
            <a:srgbClr val="FFFFFF"/>
          </a:solidFill>
          <a:ln w="7620">
            <a:solidFill>
              <a:srgbClr val="E6E8EF"/>
            </a:solidFill>
            <a:prstDash val="solid"/>
          </a:ln>
        </p:spPr>
      </p:sp>
      <p:sp>
        <p:nvSpPr>
          <p:cNvPr id="24" name="Text 21"/>
          <p:cNvSpPr txBox="1"/>
          <p:nvPr/>
        </p:nvSpPr>
        <p:spPr>
          <a:xfrm>
            <a:off x="5438970" y="3976726"/>
            <a:ext cx="1374910" cy="704088"/>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Aztec, Midnight</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privacy optional</a:t>
            </a:r>
            <a:endParaRPr lang="en-US" sz="1300" dirty="0"/>
          </a:p>
        </p:txBody>
      </p:sp>
      <p:sp>
        <p:nvSpPr>
          <p:cNvPr id="25" name="Shape 22"/>
          <p:cNvSpPr/>
          <p:nvPr/>
        </p:nvSpPr>
        <p:spPr>
          <a:xfrm>
            <a:off x="3717836" y="4885639"/>
            <a:ext cx="1521214" cy="596646"/>
          </a:xfrm>
          <a:prstGeom prst="roundRect">
            <a:avLst>
              <a:gd name="adj" fmla="val 15326"/>
            </a:avLst>
          </a:prstGeom>
          <a:solidFill>
            <a:srgbClr val="FFFFFF"/>
          </a:solidFill>
          <a:ln w="7620">
            <a:solidFill>
              <a:srgbClr val="E6E8EF"/>
            </a:solidFill>
            <a:prstDash val="solid"/>
          </a:ln>
        </p:spPr>
      </p:sp>
      <p:sp>
        <p:nvSpPr>
          <p:cNvPr id="26" name="Text 23"/>
          <p:cNvSpPr txBox="1"/>
          <p:nvPr/>
        </p:nvSpPr>
        <p:spPr>
          <a:xfrm>
            <a:off x="3790988" y="4931359"/>
            <a:ext cx="1374910" cy="505206"/>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Ethereum, Solana</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every input public</a:t>
            </a:r>
            <a:endParaRPr lang="en-US" sz="1300" dirty="0"/>
          </a:p>
        </p:txBody>
      </p:sp>
      <p:sp>
        <p:nvSpPr>
          <p:cNvPr id="27" name="Shape 24"/>
          <p:cNvSpPr/>
          <p:nvPr/>
        </p:nvSpPr>
        <p:spPr>
          <a:xfrm>
            <a:off x="5365818" y="4885639"/>
            <a:ext cx="1521214" cy="596646"/>
          </a:xfrm>
          <a:prstGeom prst="roundRect">
            <a:avLst>
              <a:gd name="adj" fmla="val 15326"/>
            </a:avLst>
          </a:prstGeom>
          <a:solidFill>
            <a:srgbClr val="FFFFFF"/>
          </a:solidFill>
          <a:ln w="7620">
            <a:solidFill>
              <a:srgbClr val="E6E8EF"/>
            </a:solidFill>
            <a:prstDash val="solid"/>
          </a:ln>
        </p:spPr>
      </p:sp>
      <p:sp>
        <p:nvSpPr>
          <p:cNvPr id="28" name="Text 25"/>
          <p:cNvSpPr txBox="1"/>
          <p:nvPr/>
        </p:nvSpPr>
        <p:spPr>
          <a:xfrm>
            <a:off x="5438970" y="4931359"/>
            <a:ext cx="1374910" cy="505206"/>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Quantus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post-quantum; public</a:t>
            </a:r>
            <a:endParaRPr lang="en-US" sz="1300" dirty="0"/>
          </a:p>
        </p:txBody>
      </p:sp>
      <p:sp>
        <p:nvSpPr>
          <p:cNvPr id="29" name="Text 26"/>
          <p:cNvSpPr txBox="1"/>
          <p:nvPr/>
        </p:nvSpPr>
        <p:spPr>
          <a:xfrm>
            <a:off x="548640" y="5824728"/>
            <a:ext cx="6338392" cy="347472"/>
          </a:xfrm>
          <a:prstGeom prst="rect">
            <a:avLst/>
          </a:prstGeom>
          <a:noFill/>
          <a:ln/>
        </p:spPr>
        <p:txBody>
          <a:bodyPr wrap="square" lIns="0" tIns="0" rIns="0" bIns="0" rtlCol="0" anchor="t"/>
          <a:lstStyle/>
          <a:p>
            <a:pPr algn="l" indent="0" marL="0">
              <a:lnSpc>
                <a:spcPct val="118000"/>
              </a:lnSpc>
              <a:spcAft>
                <a:spcPts val="600"/>
              </a:spcAft>
              <a:buNone/>
            </a:pPr>
            <a:r>
              <a:rPr lang="en-US" sz="1000" dirty="0">
                <a:solidFill>
                  <a:srgbClr val="62677A"/>
                </a:solidFill>
                <a:latin typeface="Inter" pitchFamily="34" charset="0"/>
                <a:ea typeface="Inter" pitchFamily="34" charset="-122"/>
                <a:cs typeface="Inter" pitchFamily="34" charset="-120"/>
              </a:rPr>
              <a:t>Positions are the project's reading of each system's design as of mid-2026, not independently checked. </a:t>
            </a:r>
            <a:pPr algn="l" indent="0" marL="0">
              <a:lnSpc>
                <a:spcPct val="118000"/>
              </a:lnSpc>
              <a:buNone/>
            </a:pPr>
            <a:r>
              <a:rPr lang="en-US" sz="1000" i="1" dirty="0">
                <a:solidFill>
                  <a:srgbClr val="62677A"/>
                </a:solidFill>
                <a:latin typeface="Inter" pitchFamily="34" charset="0"/>
                <a:ea typeface="Inter" pitchFamily="34" charset="-122"/>
                <a:cs typeface="Inter" pitchFamily="34" charset="-120"/>
              </a:rPr>
              <a:t>No uniqueness claim: other private chains are live; Rand's combination is the claim.</a:t>
            </a:r>
            <a:endParaRPr lang="en-US" sz="1300" dirty="0"/>
          </a:p>
        </p:txBody>
      </p:sp>
      <p:sp>
        <p:nvSpPr>
          <p:cNvPr id="30" name="Shape 27"/>
          <p:cNvSpPr/>
          <p:nvPr/>
        </p:nvSpPr>
        <p:spPr>
          <a:xfrm>
            <a:off x="7115632" y="1783080"/>
            <a:ext cx="4527423" cy="1353312"/>
          </a:xfrm>
          <a:prstGeom prst="roundRect">
            <a:avLst>
              <a:gd name="adj" fmla="val 6757"/>
            </a:avLst>
          </a:prstGeom>
          <a:solidFill>
            <a:srgbClr val="FFFFFF"/>
          </a:solidFill>
          <a:ln w="7620">
            <a:solidFill>
              <a:srgbClr val="E6E8EF"/>
            </a:solidFill>
            <a:prstDash val="solid"/>
          </a:ln>
        </p:spPr>
      </p:sp>
      <p:sp>
        <p:nvSpPr>
          <p:cNvPr id="31" name="Text 28"/>
          <p:cNvSpPr txBox="1"/>
          <p:nvPr/>
        </p:nvSpPr>
        <p:spPr>
          <a:xfrm>
            <a:off x="7261936" y="1911096"/>
            <a:ext cx="4234815" cy="1097280"/>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MARKET STRUCTURE</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The operator leaves the value chain</a:t>
            </a:r>
            <a:endParaRPr lang="en-US" sz="1300" dirty="0"/>
          </a:p>
          <a:p>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A dark pool is dark because a trusted operator keeps the book; a public chain runs anyone's code but keeps nothing dark. On Rand the matching rule is public code run on private inputs, so </a:t>
            </a:r>
            <a:pPr algn="l" indent="0" marL="0">
              <a:lnSpc>
                <a:spcPct val="118000"/>
              </a:lnSpc>
              <a:buNone/>
            </a:pPr>
            <a:r>
              <a:rPr lang="en-US" sz="1000" b="1" dirty="0">
                <a:solidFill>
                  <a:srgbClr val="C8185F"/>
                </a:solidFill>
                <a:latin typeface="Inter" pitchFamily="34" charset="0"/>
                <a:ea typeface="Inter" pitchFamily="34" charset="-122"/>
                <a:cs typeface="Inter" pitchFamily="34" charset="-120"/>
              </a:rPr>
              <a:t>the trust an operator sold is replaced by a proof anyone can check</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a:t>
            </a:r>
            <a:endParaRPr lang="en-US" sz="1300" dirty="0"/>
          </a:p>
        </p:txBody>
      </p:sp>
      <p:sp>
        <p:nvSpPr>
          <p:cNvPr id="32" name="Shape 29"/>
          <p:cNvSpPr/>
          <p:nvPr/>
        </p:nvSpPr>
        <p:spPr>
          <a:xfrm>
            <a:off x="7115632" y="3300984"/>
            <a:ext cx="4527423" cy="1353312"/>
          </a:xfrm>
          <a:prstGeom prst="roundRect">
            <a:avLst>
              <a:gd name="adj" fmla="val 6757"/>
            </a:avLst>
          </a:prstGeom>
          <a:solidFill>
            <a:srgbClr val="FFFFFF"/>
          </a:solidFill>
          <a:ln w="7620">
            <a:solidFill>
              <a:srgbClr val="E6E8EF"/>
            </a:solidFill>
            <a:prstDash val="solid"/>
          </a:ln>
        </p:spPr>
      </p:sp>
      <p:sp>
        <p:nvSpPr>
          <p:cNvPr id="33" name="Text 30"/>
          <p:cNvSpPr txBox="1"/>
          <p:nvPr/>
        </p:nvSpPr>
        <p:spPr>
          <a:xfrm>
            <a:off x="7261936" y="3429000"/>
            <a:ext cx="4234815" cy="1097280"/>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COMPLIANCE</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Private to the market, open to the auditor</a:t>
            </a:r>
            <a:endParaRPr lang="en-US" sz="1300" dirty="0"/>
          </a:p>
          <a:p>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A viewing key reads and cannot spend. The venue's compliance officer, the accountant or a regulator holds one; competitors do not. </a:t>
            </a:r>
            <a:pPr algn="l" indent="0" marL="0">
              <a:lnSpc>
                <a:spcPct val="118000"/>
              </a:lnSpc>
              <a:buNone/>
            </a:pPr>
            <a:r>
              <a:rPr lang="en-US" sz="1000" i="1" dirty="0">
                <a:solidFill>
                  <a:srgbClr val="474C5E"/>
                </a:solidFill>
                <a:latin typeface="Inter" pitchFamily="34" charset="0"/>
                <a:ea typeface="Inter" pitchFamily="34" charset="-122"/>
                <a:cs typeface="Inter" pitchFamily="34" charset="-120"/>
              </a:rPr>
              <a:t>Keys scoped to one batch or counterparty are designed, not shipped.</a:t>
            </a:r>
            <a:endParaRPr lang="en-US" sz="1300" dirty="0"/>
          </a:p>
        </p:txBody>
      </p:sp>
      <p:sp>
        <p:nvSpPr>
          <p:cNvPr id="34" name="Shape 31"/>
          <p:cNvSpPr/>
          <p:nvPr/>
        </p:nvSpPr>
        <p:spPr>
          <a:xfrm>
            <a:off x="7115632" y="4818888"/>
            <a:ext cx="4527423" cy="1353312"/>
          </a:xfrm>
          <a:prstGeom prst="roundRect">
            <a:avLst>
              <a:gd name="adj" fmla="val 6757"/>
            </a:avLst>
          </a:prstGeom>
          <a:solidFill>
            <a:srgbClr val="FFFFFF"/>
          </a:solidFill>
          <a:ln w="7620">
            <a:solidFill>
              <a:srgbClr val="E6E8EF"/>
            </a:solidFill>
            <a:prstDash val="solid"/>
          </a:ln>
        </p:spPr>
      </p:sp>
      <p:sp>
        <p:nvSpPr>
          <p:cNvPr id="35" name="Text 32"/>
          <p:cNvSpPr txBox="1"/>
          <p:nvPr/>
        </p:nvSpPr>
        <p:spPr>
          <a:xfrm>
            <a:off x="7261936" y="4946904"/>
            <a:ext cx="4234815" cy="1097280"/>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EXECUTION</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Nothing in the mempool to trade ahead of</a:t>
            </a:r>
            <a:endParaRPr lang="en-US" sz="1300" dirty="0"/>
          </a:p>
          <a:p>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A transfer or call arrives as a proof: amounts, parties and inputs were never there. </a:t>
            </a:r>
            <a:pPr algn="l" indent="0" marL="0">
              <a:lnSpc>
                <a:spcPct val="118000"/>
              </a:lnSpc>
              <a:buNone/>
            </a:pPr>
            <a:r>
              <a:rPr lang="en-US" sz="1000" i="1" dirty="0">
                <a:solidFill>
                  <a:srgbClr val="474C5E"/>
                </a:solidFill>
                <a:latin typeface="Inter" pitchFamily="34" charset="0"/>
                <a:ea typeface="Inter" pitchFamily="34" charset="-122"/>
                <a:cs typeface="Inter" pitchFamily="34" charset="-120"/>
              </a:rPr>
              <a:t>The block leader still chooses the order; sealed ordering is not built.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HOW IT WORKS</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Keys and proofs stay on the user's device; the network checks a proof and never sees the payment</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4</a:t>
            </a:r>
            <a:endParaRPr lang="en-US" sz="1300" dirty="0"/>
          </a:p>
        </p:txBody>
      </p:sp>
      <p:sp>
        <p:nvSpPr>
          <p:cNvPr id="7" name="Shape 4"/>
          <p:cNvSpPr/>
          <p:nvPr/>
        </p:nvSpPr>
        <p:spPr>
          <a:xfrm>
            <a:off x="2206392" y="2464765"/>
            <a:ext cx="634887" cy="914"/>
          </a:xfrm>
          <a:prstGeom prst="line">
            <a:avLst/>
          </a:prstGeom>
          <a:noFill/>
          <a:ln w="12700">
            <a:solidFill>
              <a:srgbClr val="474C5E"/>
            </a:solidFill>
            <a:prstDash val="solid"/>
            <a:tailEnd type="triangle"/>
          </a:ln>
        </p:spPr>
      </p:sp>
      <p:sp>
        <p:nvSpPr>
          <p:cNvPr id="8" name="Text 5"/>
          <p:cNvSpPr txBox="1"/>
          <p:nvPr/>
        </p:nvSpPr>
        <p:spPr>
          <a:xfrm>
            <a:off x="2249516" y="2364181"/>
            <a:ext cx="548640" cy="201168"/>
          </a:xfrm>
          <a:prstGeom prst="rect">
            <a:avLst/>
          </a:prstGeom>
          <a:solidFill>
            <a:srgbClr val="F2F3F7"/>
          </a:solidFill>
          <a:ln/>
        </p:spPr>
        <p:txBody>
          <a:bodyPr wrap="square" lIns="0" tIns="0" rIns="0" bIns="0" rtlCol="0" anchor="ctr"/>
          <a:lstStyle/>
          <a:p>
            <a:pPr algn="ctr" indent="0" marL="0">
              <a:lnSpc>
                <a:spcPct val="118000"/>
              </a:lnSpc>
              <a:buNone/>
            </a:pPr>
            <a:r>
              <a:rPr lang="en-US" sz="1000" dirty="0">
                <a:solidFill>
                  <a:srgbClr val="62677A"/>
                </a:solidFill>
                <a:latin typeface="Inter" pitchFamily="34" charset="0"/>
                <a:ea typeface="Inter" pitchFamily="34" charset="-122"/>
                <a:cs typeface="Inter" pitchFamily="34" charset="-120"/>
              </a:rPr>
              <a:t>proof</a:t>
            </a:r>
            <a:endParaRPr lang="en-US" sz="1300" dirty="0"/>
          </a:p>
        </p:txBody>
      </p:sp>
      <p:sp>
        <p:nvSpPr>
          <p:cNvPr id="9" name="Shape 6"/>
          <p:cNvSpPr/>
          <p:nvPr/>
        </p:nvSpPr>
        <p:spPr>
          <a:xfrm>
            <a:off x="4526463" y="2464765"/>
            <a:ext cx="634887" cy="914"/>
          </a:xfrm>
          <a:prstGeom prst="line">
            <a:avLst/>
          </a:prstGeom>
          <a:noFill/>
          <a:ln w="12700">
            <a:solidFill>
              <a:srgbClr val="474C5E"/>
            </a:solidFill>
            <a:prstDash val="solid"/>
            <a:tailEnd type="triangle"/>
          </a:ln>
        </p:spPr>
      </p:sp>
      <p:sp>
        <p:nvSpPr>
          <p:cNvPr id="10" name="Text 7"/>
          <p:cNvSpPr txBox="1"/>
          <p:nvPr/>
        </p:nvSpPr>
        <p:spPr>
          <a:xfrm>
            <a:off x="4569587" y="2364181"/>
            <a:ext cx="548640" cy="201168"/>
          </a:xfrm>
          <a:prstGeom prst="rect">
            <a:avLst/>
          </a:prstGeom>
          <a:solidFill>
            <a:srgbClr val="F2F3F7"/>
          </a:solidFill>
          <a:ln/>
        </p:spPr>
        <p:txBody>
          <a:bodyPr wrap="square" lIns="0" tIns="0" rIns="0" bIns="0" rtlCol="0" anchor="ctr"/>
          <a:lstStyle/>
          <a:p>
            <a:pPr algn="ctr" indent="0" marL="0">
              <a:lnSpc>
                <a:spcPct val="118000"/>
              </a:lnSpc>
              <a:buNone/>
            </a:pPr>
            <a:r>
              <a:rPr lang="en-US" sz="1000" dirty="0">
                <a:solidFill>
                  <a:srgbClr val="62677A"/>
                </a:solidFill>
                <a:latin typeface="Inter" pitchFamily="34" charset="0"/>
                <a:ea typeface="Inter" pitchFamily="34" charset="-122"/>
                <a:cs typeface="Inter" pitchFamily="34" charset="-120"/>
              </a:rPr>
              <a:t>commit</a:t>
            </a:r>
            <a:endParaRPr lang="en-US" sz="1300" dirty="0"/>
          </a:p>
        </p:txBody>
      </p:sp>
      <p:sp>
        <p:nvSpPr>
          <p:cNvPr id="11" name="Shape 8"/>
          <p:cNvSpPr/>
          <p:nvPr/>
        </p:nvSpPr>
        <p:spPr>
          <a:xfrm>
            <a:off x="1363800" y="3173882"/>
            <a:ext cx="914" cy="594360"/>
          </a:xfrm>
          <a:prstGeom prst="line">
            <a:avLst/>
          </a:prstGeom>
          <a:noFill/>
          <a:ln w="12700">
            <a:solidFill>
              <a:srgbClr val="474C5E"/>
            </a:solidFill>
            <a:prstDash val="dash"/>
            <a:tailEnd type="triangle"/>
          </a:ln>
        </p:spPr>
      </p:sp>
      <p:sp>
        <p:nvSpPr>
          <p:cNvPr id="12" name="Text 9"/>
          <p:cNvSpPr txBox="1"/>
          <p:nvPr/>
        </p:nvSpPr>
        <p:spPr>
          <a:xfrm>
            <a:off x="950491" y="3370478"/>
            <a:ext cx="826618" cy="201168"/>
          </a:xfrm>
          <a:prstGeom prst="rect">
            <a:avLst/>
          </a:prstGeom>
          <a:solidFill>
            <a:srgbClr val="F2F3F7"/>
          </a:solidFill>
          <a:ln/>
        </p:spPr>
        <p:txBody>
          <a:bodyPr wrap="square" lIns="0" tIns="0" rIns="0" bIns="0" rtlCol="0" anchor="ctr"/>
          <a:lstStyle/>
          <a:p>
            <a:pPr algn="ctr" indent="0" marL="0">
              <a:lnSpc>
                <a:spcPct val="118000"/>
              </a:lnSpc>
              <a:buNone/>
            </a:pPr>
            <a:r>
              <a:rPr lang="en-US" sz="1000" dirty="0">
                <a:solidFill>
                  <a:srgbClr val="62677A"/>
                </a:solidFill>
                <a:latin typeface="Inter" pitchFamily="34" charset="0"/>
                <a:ea typeface="Inter" pitchFamily="34" charset="-122"/>
                <a:cs typeface="Inter" pitchFamily="34" charset="-120"/>
              </a:rPr>
              <a:t>shares a key</a:t>
            </a:r>
            <a:endParaRPr lang="en-US" sz="1300" dirty="0"/>
          </a:p>
        </p:txBody>
      </p:sp>
      <p:sp>
        <p:nvSpPr>
          <p:cNvPr id="13" name="Shape 10"/>
          <p:cNvSpPr/>
          <p:nvPr/>
        </p:nvSpPr>
        <p:spPr>
          <a:xfrm flipH="1" flipV="1">
            <a:off x="2206392" y="3160322"/>
            <a:ext cx="736430" cy="607920"/>
          </a:xfrm>
          <a:prstGeom prst="line">
            <a:avLst/>
          </a:prstGeom>
          <a:noFill/>
          <a:ln w="12700">
            <a:solidFill>
              <a:srgbClr val="474C5E"/>
            </a:solidFill>
            <a:prstDash val="solid"/>
            <a:tailEnd type="triangle"/>
          </a:ln>
        </p:spPr>
      </p:sp>
      <p:sp>
        <p:nvSpPr>
          <p:cNvPr id="14" name="Text 11"/>
          <p:cNvSpPr txBox="1"/>
          <p:nvPr/>
        </p:nvSpPr>
        <p:spPr>
          <a:xfrm>
            <a:off x="2300287" y="3363698"/>
            <a:ext cx="548640" cy="201168"/>
          </a:xfrm>
          <a:prstGeom prst="rect">
            <a:avLst/>
          </a:prstGeom>
          <a:solidFill>
            <a:srgbClr val="F2F3F7"/>
          </a:solidFill>
          <a:ln/>
        </p:spPr>
        <p:txBody>
          <a:bodyPr wrap="square" lIns="0" tIns="0" rIns="0" bIns="0" rtlCol="0" anchor="ctr"/>
          <a:lstStyle/>
          <a:p>
            <a:pPr algn="ctr" indent="0" marL="0">
              <a:lnSpc>
                <a:spcPct val="118000"/>
              </a:lnSpc>
              <a:buNone/>
            </a:pPr>
            <a:r>
              <a:rPr lang="en-US" sz="1000" dirty="0">
                <a:solidFill>
                  <a:srgbClr val="62677A"/>
                </a:solidFill>
                <a:latin typeface="Inter" pitchFamily="34" charset="0"/>
                <a:ea typeface="Inter" pitchFamily="34" charset="-122"/>
                <a:cs typeface="Inter" pitchFamily="34" charset="-120"/>
              </a:rPr>
              <a:t>bridge</a:t>
            </a:r>
            <a:endParaRPr lang="en-US" sz="1300" dirty="0"/>
          </a:p>
        </p:txBody>
      </p:sp>
      <p:sp>
        <p:nvSpPr>
          <p:cNvPr id="15" name="Shape 12"/>
          <p:cNvSpPr/>
          <p:nvPr/>
        </p:nvSpPr>
        <p:spPr>
          <a:xfrm>
            <a:off x="6003942" y="3173882"/>
            <a:ext cx="914" cy="594360"/>
          </a:xfrm>
          <a:prstGeom prst="line">
            <a:avLst/>
          </a:prstGeom>
          <a:noFill/>
          <a:ln w="12700">
            <a:solidFill>
              <a:srgbClr val="474C5E"/>
            </a:solidFill>
            <a:prstDash val="solid"/>
            <a:tailEnd type="triangle"/>
          </a:ln>
        </p:spPr>
      </p:sp>
      <p:sp>
        <p:nvSpPr>
          <p:cNvPr id="16" name="Text 13"/>
          <p:cNvSpPr txBox="1"/>
          <p:nvPr/>
        </p:nvSpPr>
        <p:spPr>
          <a:xfrm>
            <a:off x="5618980" y="3370478"/>
            <a:ext cx="769925" cy="201168"/>
          </a:xfrm>
          <a:prstGeom prst="rect">
            <a:avLst/>
          </a:prstGeom>
          <a:solidFill>
            <a:srgbClr val="F2F3F7"/>
          </a:solidFill>
          <a:ln/>
        </p:spPr>
        <p:txBody>
          <a:bodyPr wrap="square" lIns="0" tIns="0" rIns="0" bIns="0" rtlCol="0" anchor="ctr"/>
          <a:lstStyle/>
          <a:p>
            <a:pPr algn="ctr" indent="0" marL="0">
              <a:lnSpc>
                <a:spcPct val="118000"/>
              </a:lnSpc>
              <a:buNone/>
            </a:pPr>
            <a:r>
              <a:rPr lang="en-US" sz="1000" dirty="0">
                <a:solidFill>
                  <a:srgbClr val="62677A"/>
                </a:solidFill>
                <a:latin typeface="Inter" pitchFamily="34" charset="0"/>
                <a:ea typeface="Inter" pitchFamily="34" charset="-122"/>
                <a:cs typeface="Inter" pitchFamily="34" charset="-120"/>
              </a:rPr>
              <a:t>public view</a:t>
            </a:r>
            <a:endParaRPr lang="en-US" sz="1300" dirty="0"/>
          </a:p>
        </p:txBody>
      </p:sp>
      <p:sp>
        <p:nvSpPr>
          <p:cNvPr id="17" name="Shape 14"/>
          <p:cNvSpPr/>
          <p:nvPr/>
        </p:nvSpPr>
        <p:spPr>
          <a:xfrm>
            <a:off x="548640" y="1783080"/>
            <a:ext cx="1630320" cy="1363370"/>
          </a:xfrm>
          <a:prstGeom prst="roundRect">
            <a:avLst>
              <a:gd name="adj" fmla="val 6707"/>
            </a:avLst>
          </a:prstGeom>
          <a:solidFill>
            <a:srgbClr val="FFFFFF"/>
          </a:solidFill>
          <a:ln w="7620">
            <a:solidFill>
              <a:srgbClr val="C8185F"/>
            </a:solidFill>
            <a:prstDash val="solid"/>
          </a:ln>
        </p:spPr>
      </p:sp>
      <p:sp>
        <p:nvSpPr>
          <p:cNvPr id="18" name="Text 15"/>
          <p:cNvSpPr txBox="1"/>
          <p:nvPr/>
        </p:nvSpPr>
        <p:spPr>
          <a:xfrm>
            <a:off x="621792" y="1828800"/>
            <a:ext cx="1484016" cy="1271930"/>
          </a:xfrm>
          <a:prstGeom prst="rect">
            <a:avLst/>
          </a:prstGeom>
          <a:noFill/>
          <a:ln/>
        </p:spPr>
        <p:txBody>
          <a:bodyPr wrap="square" lIns="0" tIns="0" rIns="0" bIns="0" rtlCol="0" anchor="ctr"/>
          <a:lstStyle/>
          <a:p>
            <a:pPr algn="ctr" indent="0" marL="0">
              <a:lnSpc>
                <a:spcPct val="118000"/>
              </a:lnSpc>
              <a:spcAft>
                <a:spcPts val="300"/>
              </a:spcAft>
              <a:buNone/>
            </a:pPr>
            <a:r>
              <a:rPr lang="en-US" sz="1500" b="1" dirty="0">
                <a:solidFill>
                  <a:srgbClr val="C8185F"/>
                </a:solidFill>
                <a:latin typeface="Inter" pitchFamily="34" charset="0"/>
                <a:ea typeface="Inter" pitchFamily="34" charset="-122"/>
                <a:cs typeface="Inter" pitchFamily="34" charset="-120"/>
              </a:rPr>
              <a:t>Your device</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keys, wallet and prover: the payment is built and proved here</a:t>
            </a:r>
            <a:endParaRPr lang="en-US" sz="1300" dirty="0"/>
          </a:p>
        </p:txBody>
      </p:sp>
      <p:sp>
        <p:nvSpPr>
          <p:cNvPr id="19" name="Shape 16"/>
          <p:cNvSpPr/>
          <p:nvPr/>
        </p:nvSpPr>
        <p:spPr>
          <a:xfrm>
            <a:off x="2868711" y="1783080"/>
            <a:ext cx="1630320" cy="1363370"/>
          </a:xfrm>
          <a:prstGeom prst="roundRect">
            <a:avLst>
              <a:gd name="adj" fmla="val 6707"/>
            </a:avLst>
          </a:prstGeom>
          <a:solidFill>
            <a:srgbClr val="FFFFFF"/>
          </a:solidFill>
          <a:ln w="7620">
            <a:solidFill>
              <a:srgbClr val="E6E8EF"/>
            </a:solidFill>
            <a:prstDash val="solid"/>
          </a:ln>
        </p:spPr>
      </p:sp>
      <p:sp>
        <p:nvSpPr>
          <p:cNvPr id="20" name="Text 17"/>
          <p:cNvSpPr txBox="1"/>
          <p:nvPr/>
        </p:nvSpPr>
        <p:spPr>
          <a:xfrm>
            <a:off x="2941863" y="1828800"/>
            <a:ext cx="1484016" cy="1271930"/>
          </a:xfrm>
          <a:prstGeom prst="rect">
            <a:avLst/>
          </a:prstGeom>
          <a:noFill/>
          <a:ln/>
        </p:spPr>
        <p:txBody>
          <a:bodyPr wrap="square" lIns="0" tIns="0" rIns="0" bIns="0" rtlCol="0" anchor="ctr"/>
          <a:lstStyle/>
          <a:p>
            <a:pPr algn="ctr" indent="0" marL="0">
              <a:lnSpc>
                <a:spcPct val="118000"/>
              </a:lnSpc>
              <a:spcAft>
                <a:spcPts val="300"/>
              </a:spcAft>
              <a:buNone/>
            </a:pPr>
            <a:r>
              <a:rPr lang="en-US" sz="1500" b="1" dirty="0">
                <a:solidFill>
                  <a:srgbClr val="07090F"/>
                </a:solidFill>
                <a:latin typeface="Inter" pitchFamily="34" charset="0"/>
                <a:ea typeface="Inter" pitchFamily="34" charset="-122"/>
                <a:cs typeface="Inter" pitchFamily="34" charset="-120"/>
              </a:rPr>
              <a:t>The network</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26 validators check the proof, never the payment</a:t>
            </a:r>
            <a:endParaRPr lang="en-US" sz="1300" dirty="0"/>
          </a:p>
        </p:txBody>
      </p:sp>
      <p:sp>
        <p:nvSpPr>
          <p:cNvPr id="21" name="Shape 18"/>
          <p:cNvSpPr/>
          <p:nvPr/>
        </p:nvSpPr>
        <p:spPr>
          <a:xfrm>
            <a:off x="5188782" y="1783080"/>
            <a:ext cx="1630320" cy="1363370"/>
          </a:xfrm>
          <a:prstGeom prst="roundRect">
            <a:avLst>
              <a:gd name="adj" fmla="val 6707"/>
            </a:avLst>
          </a:prstGeom>
          <a:solidFill>
            <a:srgbClr val="FFFFFF"/>
          </a:solidFill>
          <a:ln w="7620">
            <a:solidFill>
              <a:srgbClr val="E6E8EF"/>
            </a:solidFill>
            <a:prstDash val="solid"/>
          </a:ln>
        </p:spPr>
      </p:sp>
      <p:sp>
        <p:nvSpPr>
          <p:cNvPr id="22" name="Text 19"/>
          <p:cNvSpPr txBox="1"/>
          <p:nvPr/>
        </p:nvSpPr>
        <p:spPr>
          <a:xfrm>
            <a:off x="5261934" y="1828800"/>
            <a:ext cx="1484016" cy="1271930"/>
          </a:xfrm>
          <a:prstGeom prst="rect">
            <a:avLst/>
          </a:prstGeom>
          <a:noFill/>
          <a:ln/>
        </p:spPr>
        <p:txBody>
          <a:bodyPr wrap="square" lIns="0" tIns="0" rIns="0" bIns="0" rtlCol="0" anchor="ctr"/>
          <a:lstStyle/>
          <a:p>
            <a:pPr algn="ctr" indent="0" marL="0">
              <a:lnSpc>
                <a:spcPct val="118000"/>
              </a:lnSpc>
              <a:spcAft>
                <a:spcPts val="300"/>
              </a:spcAft>
              <a:buNone/>
            </a:pPr>
            <a:r>
              <a:rPr lang="en-US" sz="1500" b="1" dirty="0">
                <a:solidFill>
                  <a:srgbClr val="07090F"/>
                </a:solidFill>
                <a:latin typeface="Inter" pitchFamily="34" charset="0"/>
                <a:ea typeface="Inter" pitchFamily="34" charset="-122"/>
                <a:cs typeface="Inter" pitchFamily="34" charset="-120"/>
              </a:rPr>
              <a:t>The ledger</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records only: proof valid, gas paid in RAND</a:t>
            </a:r>
            <a:endParaRPr lang="en-US" sz="1300" dirty="0"/>
          </a:p>
        </p:txBody>
      </p:sp>
      <p:sp>
        <p:nvSpPr>
          <p:cNvPr id="23" name="Shape 20"/>
          <p:cNvSpPr/>
          <p:nvPr/>
        </p:nvSpPr>
        <p:spPr>
          <a:xfrm>
            <a:off x="548640" y="3795674"/>
            <a:ext cx="1630320" cy="1168603"/>
          </a:xfrm>
          <a:prstGeom prst="roundRect">
            <a:avLst>
              <a:gd name="adj" fmla="val 7825"/>
            </a:avLst>
          </a:prstGeom>
          <a:solidFill>
            <a:srgbClr val="F2F3F7"/>
          </a:solidFill>
          <a:ln w="9525">
            <a:solidFill>
              <a:srgbClr val="D9DCE6"/>
            </a:solidFill>
            <a:prstDash val="dash"/>
          </a:ln>
        </p:spPr>
      </p:sp>
      <p:sp>
        <p:nvSpPr>
          <p:cNvPr id="24" name="Text 21"/>
          <p:cNvSpPr txBox="1"/>
          <p:nvPr/>
        </p:nvSpPr>
        <p:spPr>
          <a:xfrm>
            <a:off x="621792" y="3841394"/>
            <a:ext cx="1484016" cy="1077163"/>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Your auditor</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a viewing key: reads your history, cannot spend</a:t>
            </a:r>
            <a:endParaRPr lang="en-US" sz="1300" dirty="0"/>
          </a:p>
        </p:txBody>
      </p:sp>
      <p:sp>
        <p:nvSpPr>
          <p:cNvPr id="25" name="Shape 22"/>
          <p:cNvSpPr/>
          <p:nvPr/>
        </p:nvSpPr>
        <p:spPr>
          <a:xfrm>
            <a:off x="2868711" y="3795674"/>
            <a:ext cx="1630320" cy="1168603"/>
          </a:xfrm>
          <a:prstGeom prst="roundRect">
            <a:avLst>
              <a:gd name="adj" fmla="val 7825"/>
            </a:avLst>
          </a:prstGeom>
          <a:solidFill>
            <a:srgbClr val="FFFFFF"/>
          </a:solidFill>
          <a:ln w="7620">
            <a:solidFill>
              <a:srgbClr val="E6E8EF"/>
            </a:solidFill>
            <a:prstDash val="solid"/>
          </a:ln>
        </p:spPr>
      </p:sp>
      <p:sp>
        <p:nvSpPr>
          <p:cNvPr id="26" name="Text 23"/>
          <p:cNvSpPr txBox="1"/>
          <p:nvPr/>
        </p:nvSpPr>
        <p:spPr>
          <a:xfrm>
            <a:off x="2941863" y="3841394"/>
            <a:ext cx="1484016" cy="1077163"/>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Dollars in</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USDT or USDC from Ethereum, BNB Chain, Tron or Solana become zUSD</a:t>
            </a:r>
            <a:endParaRPr lang="en-US" sz="1300" dirty="0"/>
          </a:p>
        </p:txBody>
      </p:sp>
      <p:sp>
        <p:nvSpPr>
          <p:cNvPr id="27" name="Shape 24"/>
          <p:cNvSpPr/>
          <p:nvPr/>
        </p:nvSpPr>
        <p:spPr>
          <a:xfrm>
            <a:off x="5188782" y="3795674"/>
            <a:ext cx="1630320" cy="1168603"/>
          </a:xfrm>
          <a:prstGeom prst="roundRect">
            <a:avLst>
              <a:gd name="adj" fmla="val 7825"/>
            </a:avLst>
          </a:prstGeom>
          <a:solidFill>
            <a:srgbClr val="F2F3F7"/>
          </a:solidFill>
          <a:ln w="9525">
            <a:solidFill>
              <a:srgbClr val="D9DCE6"/>
            </a:solidFill>
            <a:prstDash val="dash"/>
          </a:ln>
        </p:spPr>
      </p:sp>
      <p:sp>
        <p:nvSpPr>
          <p:cNvPr id="28" name="Text 25"/>
          <p:cNvSpPr txBox="1"/>
          <p:nvPr/>
        </p:nvSpPr>
        <p:spPr>
          <a:xfrm>
            <a:off x="5261934" y="3841394"/>
            <a:ext cx="1484016" cy="1077163"/>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Everyone else</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sees a proof and a fee; not who, what or how much</a:t>
            </a:r>
            <a:endParaRPr lang="en-US" sz="1300" dirty="0"/>
          </a:p>
        </p:txBody>
      </p:sp>
      <p:sp>
        <p:nvSpPr>
          <p:cNvPr id="29" name="Text 26"/>
          <p:cNvSpPr txBox="1"/>
          <p:nvPr/>
        </p:nvSpPr>
        <p:spPr>
          <a:xfrm>
            <a:off x="7047702" y="1783080"/>
            <a:ext cx="4595353" cy="274320"/>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ON CHAIN 20 TODAY, 2 OCTOBER 2026</a:t>
            </a:r>
            <a:endParaRPr lang="en-US" sz="1300" dirty="0"/>
          </a:p>
        </p:txBody>
      </p:sp>
      <p:sp>
        <p:nvSpPr>
          <p:cNvPr id="30" name="Text 27"/>
          <p:cNvSpPr txBox="1"/>
          <p:nvPr/>
        </p:nvSpPr>
        <p:spPr>
          <a:xfrm>
            <a:off x="7047702" y="2130552"/>
            <a:ext cx="4595353" cy="2880360"/>
          </a:xfrm>
          <a:prstGeom prst="rect">
            <a:avLst/>
          </a:prstGeom>
          <a:noFill/>
          <a:ln/>
        </p:spPr>
        <p:txBody>
          <a:bodyPr wrap="square" lIns="0" tIns="0" rIns="0" bIns="0" rtlCol="0" anchor="t"/>
          <a:lstStyle/>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Private by default.</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Value is held only as shielded notes: no accounts, balances or transparent mode. Fees, timing and bridge amounts stay public.</a:t>
            </a:r>
            <a:endParaRPr lang="en-US" sz="1300" dirty="0"/>
          </a:p>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Programs in Rust or C</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run in a RISC-V zkVM; the chain stores a proof and output words, not the inputs.</a:t>
            </a:r>
            <a:endParaRPr lang="en-US" sz="1300" dirty="0"/>
          </a:p>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A dollar from four chains.</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USDT or USDC locked on Ethereum, BNB Chain, Tron or Solana becomes one shielded dollar, zUSD. Core-team guardians attest (6 of 8); caps are small.</a:t>
            </a:r>
            <a:endParaRPr lang="en-US" sz="1300" dirty="0"/>
          </a:p>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Wallets for six platforms</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an explorer and a public RPC. A viewing key reads and cannot spend. All 26 validators are run by the core team.</a:t>
            </a:r>
            <a:endParaRPr lang="en-US" sz="1300" dirty="0"/>
          </a:p>
        </p:txBody>
      </p:sp>
      <p:sp>
        <p:nvSpPr>
          <p:cNvPr id="31" name="Text 28"/>
          <p:cNvSpPr txBox="1"/>
          <p:nvPr/>
        </p:nvSpPr>
        <p:spPr>
          <a:xfrm>
            <a:off x="548640" y="5184648"/>
            <a:ext cx="2622728" cy="987552"/>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2.9 MB</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PROOF PER TRANSFER</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hash-based STARK, no trusted setup</a:t>
            </a:r>
            <a:endParaRPr lang="en-US" sz="1300" dirty="0"/>
          </a:p>
        </p:txBody>
      </p:sp>
      <p:sp>
        <p:nvSpPr>
          <p:cNvPr id="32" name="Text 29"/>
          <p:cNvSpPr txBox="1"/>
          <p:nvPr/>
        </p:nvSpPr>
        <p:spPr>
          <a:xfrm>
            <a:off x="3372536" y="5184648"/>
            <a:ext cx="2622728" cy="987552"/>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15 s</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TO PROVE A TRANSFER</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16 cores of one laptop; earlier build</a:t>
            </a:r>
            <a:endParaRPr lang="en-US" sz="1300" dirty="0"/>
          </a:p>
        </p:txBody>
      </p:sp>
      <p:sp>
        <p:nvSpPr>
          <p:cNvPr id="33" name="Text 30"/>
          <p:cNvSpPr txBox="1"/>
          <p:nvPr/>
        </p:nvSpPr>
        <p:spPr>
          <a:xfrm>
            <a:off x="6196432" y="5184648"/>
            <a:ext cx="2622728" cy="987552"/>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32 ms</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TO VERIFY A PROOF</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warm key, one laptop core</a:t>
            </a:r>
            <a:endParaRPr lang="en-US" sz="1300" dirty="0"/>
          </a:p>
        </p:txBody>
      </p:sp>
      <p:sp>
        <p:nvSpPr>
          <p:cNvPr id="34" name="Text 31"/>
          <p:cNvSpPr txBox="1"/>
          <p:nvPr/>
        </p:nvSpPr>
        <p:spPr>
          <a:xfrm>
            <a:off x="9020327" y="5184648"/>
            <a:ext cx="2622728" cy="987552"/>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~7</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TRANSFERS PER BLOCK</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bounded by proof bytes, not compute</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USE CASES</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Twenty industries, one property: the first to ship are few, valuable transfers that today's chain already carries</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5</a:t>
            </a:r>
            <a:endParaRPr lang="en-US" sz="1300" dirty="0"/>
          </a:p>
        </p:txBody>
      </p:sp>
      <p:sp>
        <p:nvSpPr>
          <p:cNvPr id="7" name="Shape 4"/>
          <p:cNvSpPr/>
          <p:nvPr/>
        </p:nvSpPr>
        <p:spPr>
          <a:xfrm>
            <a:off x="804672" y="5550408"/>
            <a:ext cx="7089367" cy="0"/>
          </a:xfrm>
          <a:prstGeom prst="line">
            <a:avLst/>
          </a:prstGeom>
          <a:noFill/>
          <a:ln w="9525">
            <a:solidFill>
              <a:srgbClr val="D9DCE6"/>
            </a:solidFill>
            <a:prstDash val="solid"/>
            <a:tailEnd type="triangle"/>
          </a:ln>
        </p:spPr>
      </p:sp>
      <p:sp>
        <p:nvSpPr>
          <p:cNvPr id="8" name="Shape 5"/>
          <p:cNvSpPr/>
          <p:nvPr/>
        </p:nvSpPr>
        <p:spPr>
          <a:xfrm flipV="1">
            <a:off x="804672" y="1783080"/>
            <a:ext cx="0" cy="3767328"/>
          </a:xfrm>
          <a:prstGeom prst="line">
            <a:avLst/>
          </a:prstGeom>
          <a:noFill/>
          <a:ln w="9525">
            <a:solidFill>
              <a:srgbClr val="D9DCE6"/>
            </a:solidFill>
            <a:prstDash val="solid"/>
            <a:tailEnd type="triangle"/>
          </a:ln>
        </p:spPr>
      </p:sp>
      <p:sp>
        <p:nvSpPr>
          <p:cNvPr id="9" name="Text 6"/>
          <p:cNvSpPr txBox="1"/>
          <p:nvPr/>
        </p:nvSpPr>
        <p:spPr>
          <a:xfrm>
            <a:off x="4236439" y="5568696"/>
            <a:ext cx="3657600" cy="219456"/>
          </a:xfrm>
          <a:prstGeom prst="rect">
            <a:avLst/>
          </a:prstGeom>
          <a:noFill/>
          <a:ln/>
        </p:spPr>
        <p:txBody>
          <a:bodyPr wrap="square" lIns="0" tIns="0" rIns="0" bIns="0" rtlCol="0" anchor="t"/>
          <a:lstStyle/>
          <a:p>
            <a:pPr algn="r" indent="0" marL="0">
              <a:lnSpc>
                <a:spcPct val="118000"/>
              </a:lnSpc>
              <a:buNone/>
            </a:pPr>
            <a:r>
              <a:rPr lang="en-US" sz="1000" dirty="0">
                <a:solidFill>
                  <a:srgbClr val="62677A"/>
                </a:solidFill>
                <a:latin typeface="Inter" pitchFamily="34" charset="0"/>
                <a:ea typeface="Inter" pitchFamily="34" charset="-122"/>
                <a:cs typeface="Inter" pitchFamily="34" charset="-120"/>
              </a:rPr>
              <a:t>Readiness:  runs on chain 20  →  needs work not yet built</a:t>
            </a:r>
            <a:endParaRPr lang="en-US" sz="1300" dirty="0"/>
          </a:p>
        </p:txBody>
      </p:sp>
      <p:sp>
        <p:nvSpPr>
          <p:cNvPr id="10" name="Text 7"/>
          <p:cNvSpPr txBox="1"/>
          <p:nvPr/>
        </p:nvSpPr>
        <p:spPr>
          <a:xfrm rot="16200000">
            <a:off x="-1261872" y="3502152"/>
            <a:ext cx="3657600" cy="219456"/>
          </a:xfrm>
          <a:prstGeom prst="rect">
            <a:avLst/>
          </a:prstGeom>
          <a:noFill/>
          <a:ln/>
        </p:spPr>
        <p:txBody>
          <a:bodyPr wrap="square" lIns="0" tIns="0" rIns="0" bIns="0" rtlCol="0" anchor="t"/>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Size of the pool the case addresses</a:t>
            </a:r>
            <a:endParaRPr lang="en-US" sz="1300" dirty="0"/>
          </a:p>
        </p:txBody>
      </p:sp>
      <p:sp>
        <p:nvSpPr>
          <p:cNvPr id="11" name="Shape 8"/>
          <p:cNvSpPr/>
          <p:nvPr/>
        </p:nvSpPr>
        <p:spPr>
          <a:xfrm>
            <a:off x="842456" y="2788920"/>
            <a:ext cx="1762896" cy="804672"/>
          </a:xfrm>
          <a:prstGeom prst="roundRect">
            <a:avLst>
              <a:gd name="adj" fmla="val 11364"/>
            </a:avLst>
          </a:prstGeom>
          <a:solidFill>
            <a:srgbClr val="FFFFFF"/>
          </a:solidFill>
          <a:ln w="7620">
            <a:solidFill>
              <a:srgbClr val="C8185F"/>
            </a:solidFill>
            <a:prstDash val="solid"/>
          </a:ln>
        </p:spPr>
      </p:sp>
      <p:sp>
        <p:nvSpPr>
          <p:cNvPr id="12" name="Text 9"/>
          <p:cNvSpPr txBox="1"/>
          <p:nvPr/>
        </p:nvSpPr>
        <p:spPr>
          <a:xfrm>
            <a:off x="915608" y="2834640"/>
            <a:ext cx="1616592" cy="71323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C8185F"/>
                </a:solidFill>
                <a:latin typeface="Inter" pitchFamily="34" charset="0"/>
                <a:ea typeface="Inter" pitchFamily="34" charset="-122"/>
                <a:cs typeface="Inter" pitchFamily="34" charset="-120"/>
              </a:rPr>
              <a:t>Payroll and treasury</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zUSD; the accountant holds a viewing key</a:t>
            </a:r>
            <a:endParaRPr lang="en-US" sz="1300" dirty="0"/>
          </a:p>
        </p:txBody>
      </p:sp>
      <p:sp>
        <p:nvSpPr>
          <p:cNvPr id="13" name="Shape 10"/>
          <p:cNvSpPr/>
          <p:nvPr/>
        </p:nvSpPr>
        <p:spPr>
          <a:xfrm>
            <a:off x="1797358" y="3754526"/>
            <a:ext cx="1909804" cy="844906"/>
          </a:xfrm>
          <a:prstGeom prst="roundRect">
            <a:avLst>
              <a:gd name="adj" fmla="val 10823"/>
            </a:avLst>
          </a:prstGeom>
          <a:solidFill>
            <a:srgbClr val="FFFFFF"/>
          </a:solidFill>
          <a:ln w="7620">
            <a:solidFill>
              <a:srgbClr val="C8185F"/>
            </a:solidFill>
            <a:prstDash val="solid"/>
          </a:ln>
        </p:spPr>
      </p:sp>
      <p:sp>
        <p:nvSpPr>
          <p:cNvPr id="14" name="Text 11"/>
          <p:cNvSpPr txBox="1"/>
          <p:nvPr/>
        </p:nvSpPr>
        <p:spPr>
          <a:xfrm>
            <a:off x="1870510" y="3800246"/>
            <a:ext cx="1763500" cy="753466"/>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C8185F"/>
                </a:solidFill>
                <a:latin typeface="Inter" pitchFamily="34" charset="0"/>
                <a:ea typeface="Inter" pitchFamily="34" charset="-122"/>
                <a:cs typeface="Inter" pitchFamily="34" charset="-120"/>
              </a:rPr>
              <a:t>Sealed auctions, RFQ, OTC</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a small rule; escrow in a program vault</a:t>
            </a:r>
            <a:endParaRPr lang="en-US" sz="1300" dirty="0"/>
          </a:p>
        </p:txBody>
      </p:sp>
      <p:sp>
        <p:nvSpPr>
          <p:cNvPr id="15" name="Shape 12"/>
          <p:cNvSpPr/>
          <p:nvPr/>
        </p:nvSpPr>
        <p:spPr>
          <a:xfrm>
            <a:off x="842456" y="4881067"/>
            <a:ext cx="1469080" cy="563270"/>
          </a:xfrm>
          <a:prstGeom prst="roundRect">
            <a:avLst>
              <a:gd name="adj" fmla="val 16234"/>
            </a:avLst>
          </a:prstGeom>
          <a:solidFill>
            <a:srgbClr val="FFFFFF"/>
          </a:solidFill>
          <a:ln w="7620">
            <a:solidFill>
              <a:srgbClr val="E6E8EF"/>
            </a:solidFill>
            <a:prstDash val="solid"/>
          </a:ln>
        </p:spPr>
      </p:sp>
      <p:sp>
        <p:nvSpPr>
          <p:cNvPr id="16" name="Text 13"/>
          <p:cNvSpPr txBox="1"/>
          <p:nvPr/>
        </p:nvSpPr>
        <p:spPr>
          <a:xfrm>
            <a:off x="915608" y="4926787"/>
            <a:ext cx="1322776" cy="471830"/>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Private ballots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a vote that cannot be sold</a:t>
            </a:r>
            <a:endParaRPr lang="en-US" sz="1300" dirty="0"/>
          </a:p>
        </p:txBody>
      </p:sp>
      <p:sp>
        <p:nvSpPr>
          <p:cNvPr id="17" name="Shape 14"/>
          <p:cNvSpPr/>
          <p:nvPr/>
        </p:nvSpPr>
        <p:spPr>
          <a:xfrm>
            <a:off x="2531898" y="4881067"/>
            <a:ext cx="1469080" cy="563270"/>
          </a:xfrm>
          <a:prstGeom prst="roundRect">
            <a:avLst>
              <a:gd name="adj" fmla="val 16234"/>
            </a:avLst>
          </a:prstGeom>
          <a:solidFill>
            <a:srgbClr val="FFFFFF"/>
          </a:solidFill>
          <a:ln w="7620">
            <a:solidFill>
              <a:srgbClr val="E6E8EF"/>
            </a:solidFill>
            <a:prstDash val="solid"/>
          </a:ln>
        </p:spPr>
      </p:sp>
      <p:sp>
        <p:nvSpPr>
          <p:cNvPr id="18" name="Text 15"/>
          <p:cNvSpPr txBox="1"/>
          <p:nvPr/>
        </p:nvSpPr>
        <p:spPr>
          <a:xfrm>
            <a:off x="2605050" y="4926787"/>
            <a:ext cx="1322776" cy="471830"/>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07090F"/>
                </a:solidFill>
                <a:latin typeface="Inter" pitchFamily="34" charset="0"/>
                <a:ea typeface="Inter" pitchFamily="34" charset="-122"/>
                <a:cs typeface="Inter" pitchFamily="34" charset="-120"/>
              </a:rPr>
              <a:t>Credentials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prove one fact, keep the rest</a:t>
            </a:r>
            <a:endParaRPr lang="en-US" sz="1300" dirty="0"/>
          </a:p>
        </p:txBody>
      </p:sp>
      <p:sp>
        <p:nvSpPr>
          <p:cNvPr id="19" name="Shape 16"/>
          <p:cNvSpPr/>
          <p:nvPr/>
        </p:nvSpPr>
        <p:spPr>
          <a:xfrm>
            <a:off x="4000977" y="3231490"/>
            <a:ext cx="1615988" cy="764438"/>
          </a:xfrm>
          <a:prstGeom prst="roundRect">
            <a:avLst>
              <a:gd name="adj" fmla="val 11962"/>
            </a:avLst>
          </a:prstGeom>
          <a:solidFill>
            <a:srgbClr val="F2F3F7"/>
          </a:solidFill>
          <a:ln w="9525">
            <a:solidFill>
              <a:srgbClr val="D9DCE6"/>
            </a:solidFill>
            <a:prstDash val="dash"/>
          </a:ln>
        </p:spPr>
      </p:sp>
      <p:sp>
        <p:nvSpPr>
          <p:cNvPr id="20" name="Text 17"/>
          <p:cNvSpPr txBox="1"/>
          <p:nvPr/>
        </p:nvSpPr>
        <p:spPr>
          <a:xfrm>
            <a:off x="4074129" y="3277210"/>
            <a:ext cx="1469684" cy="672998"/>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Private lending</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needs an oracle and blind keepers</a:t>
            </a:r>
            <a:endParaRPr lang="en-US" sz="1300" dirty="0"/>
          </a:p>
        </p:txBody>
      </p:sp>
      <p:sp>
        <p:nvSpPr>
          <p:cNvPr id="21" name="Shape 18"/>
          <p:cNvSpPr/>
          <p:nvPr/>
        </p:nvSpPr>
        <p:spPr>
          <a:xfrm>
            <a:off x="4221339" y="4277563"/>
            <a:ext cx="1542534" cy="603504"/>
          </a:xfrm>
          <a:prstGeom prst="roundRect">
            <a:avLst>
              <a:gd name="adj" fmla="val 15152"/>
            </a:avLst>
          </a:prstGeom>
          <a:solidFill>
            <a:srgbClr val="F2F3F7"/>
          </a:solidFill>
          <a:ln w="9525">
            <a:solidFill>
              <a:srgbClr val="D9DCE6"/>
            </a:solidFill>
            <a:prstDash val="dash"/>
          </a:ln>
        </p:spPr>
      </p:sp>
      <p:sp>
        <p:nvSpPr>
          <p:cNvPr id="22" name="Text 19"/>
          <p:cNvSpPr txBox="1"/>
          <p:nvPr/>
        </p:nvSpPr>
        <p:spPr>
          <a:xfrm>
            <a:off x="4294491" y="4323283"/>
            <a:ext cx="1396230" cy="512064"/>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Prediction markets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needs batching</a:t>
            </a:r>
            <a:endParaRPr lang="en-US" sz="1300" dirty="0"/>
          </a:p>
        </p:txBody>
      </p:sp>
      <p:sp>
        <p:nvSpPr>
          <p:cNvPr id="23" name="Shape 20"/>
          <p:cNvSpPr/>
          <p:nvPr/>
        </p:nvSpPr>
        <p:spPr>
          <a:xfrm>
            <a:off x="3633707" y="1863547"/>
            <a:ext cx="1983258" cy="804672"/>
          </a:xfrm>
          <a:prstGeom prst="roundRect">
            <a:avLst>
              <a:gd name="adj" fmla="val 11364"/>
            </a:avLst>
          </a:prstGeom>
          <a:solidFill>
            <a:srgbClr val="F2F3F7"/>
          </a:solidFill>
          <a:ln w="9525">
            <a:solidFill>
              <a:srgbClr val="D9DCE6"/>
            </a:solidFill>
            <a:prstDash val="dash"/>
          </a:ln>
        </p:spPr>
      </p:sp>
      <p:sp>
        <p:nvSpPr>
          <p:cNvPr id="24" name="Text 21"/>
          <p:cNvSpPr txBox="1"/>
          <p:nvPr/>
        </p:nvSpPr>
        <p:spPr>
          <a:xfrm>
            <a:off x="3706859" y="1909267"/>
            <a:ext cx="1836954" cy="71323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Dark pool, tokenized equities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needs batching, custody and securities law</a:t>
            </a:r>
            <a:endParaRPr lang="en-US" sz="1300" dirty="0"/>
          </a:p>
        </p:txBody>
      </p:sp>
      <p:sp>
        <p:nvSpPr>
          <p:cNvPr id="25" name="Shape 22"/>
          <p:cNvSpPr/>
          <p:nvPr/>
        </p:nvSpPr>
        <p:spPr>
          <a:xfrm>
            <a:off x="5837327" y="1863547"/>
            <a:ext cx="1983258" cy="804672"/>
          </a:xfrm>
          <a:prstGeom prst="roundRect">
            <a:avLst>
              <a:gd name="adj" fmla="val 11364"/>
            </a:avLst>
          </a:prstGeom>
          <a:solidFill>
            <a:srgbClr val="F2F3F7"/>
          </a:solidFill>
          <a:ln w="9525">
            <a:solidFill>
              <a:srgbClr val="D9DCE6"/>
            </a:solidFill>
            <a:prstDash val="dash"/>
          </a:ln>
        </p:spPr>
      </p:sp>
      <p:sp>
        <p:nvSpPr>
          <p:cNvPr id="26" name="Text 23"/>
          <p:cNvSpPr txBox="1"/>
          <p:nvPr/>
        </p:nvSpPr>
        <p:spPr>
          <a:xfrm>
            <a:off x="5910479" y="1909267"/>
            <a:ext cx="1836954" cy="713232"/>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Confidential HFT perp DEX</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like Hyperliquid; needs a far larger matching engine</a:t>
            </a:r>
            <a:endParaRPr lang="en-US" sz="1300" dirty="0"/>
          </a:p>
        </p:txBody>
      </p:sp>
      <p:sp>
        <p:nvSpPr>
          <p:cNvPr id="27" name="Shape 24"/>
          <p:cNvSpPr/>
          <p:nvPr/>
        </p:nvSpPr>
        <p:spPr>
          <a:xfrm>
            <a:off x="5984235" y="3191256"/>
            <a:ext cx="1836350" cy="764438"/>
          </a:xfrm>
          <a:prstGeom prst="roundRect">
            <a:avLst>
              <a:gd name="adj" fmla="val 11962"/>
            </a:avLst>
          </a:prstGeom>
          <a:solidFill>
            <a:srgbClr val="F2F3F7"/>
          </a:solidFill>
          <a:ln w="9525">
            <a:solidFill>
              <a:srgbClr val="D9DCE6"/>
            </a:solidFill>
            <a:prstDash val="dash"/>
          </a:ln>
        </p:spPr>
      </p:sp>
      <p:sp>
        <p:nvSpPr>
          <p:cNvPr id="28" name="Text 25"/>
          <p:cNvSpPr txBox="1"/>
          <p:nvPr/>
        </p:nvSpPr>
        <p:spPr>
          <a:xfrm>
            <a:off x="6057387" y="3236976"/>
            <a:ext cx="1690046" cy="672998"/>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Trade finance, bank analytics</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joint checks on books no one opens</a:t>
            </a:r>
            <a:endParaRPr lang="en-US" sz="1300" dirty="0"/>
          </a:p>
        </p:txBody>
      </p:sp>
      <p:sp>
        <p:nvSpPr>
          <p:cNvPr id="29" name="Shape 26"/>
          <p:cNvSpPr/>
          <p:nvPr/>
        </p:nvSpPr>
        <p:spPr>
          <a:xfrm>
            <a:off x="6131143" y="4277563"/>
            <a:ext cx="1689442" cy="764438"/>
          </a:xfrm>
          <a:prstGeom prst="roundRect">
            <a:avLst>
              <a:gd name="adj" fmla="val 11962"/>
            </a:avLst>
          </a:prstGeom>
          <a:solidFill>
            <a:srgbClr val="F2F3F7"/>
          </a:solidFill>
          <a:ln w="9525">
            <a:solidFill>
              <a:srgbClr val="D9DCE6"/>
            </a:solidFill>
            <a:prstDash val="dash"/>
          </a:ln>
        </p:spPr>
      </p:sp>
      <p:sp>
        <p:nvSpPr>
          <p:cNvPr id="30" name="Text 27"/>
          <p:cNvSpPr txBox="1"/>
          <p:nvPr/>
        </p:nvSpPr>
        <p:spPr>
          <a:xfrm>
            <a:off x="6204295" y="4323283"/>
            <a:ext cx="1543138" cy="672998"/>
          </a:xfrm>
          <a:prstGeom prst="rect">
            <a:avLst/>
          </a:prstGeom>
          <a:noFill/>
          <a:ln/>
        </p:spPr>
        <p:txBody>
          <a:bodyPr wrap="square" lIns="0" tIns="0" rIns="0" bIns="0" rtlCol="0" anchor="ctr"/>
          <a:lstStyle/>
          <a:p>
            <a:pPr algn="ctr" indent="0" marL="0">
              <a:lnSpc>
                <a:spcPct val="118000"/>
              </a:lnSpc>
              <a:spcAft>
                <a:spcPts val="300"/>
              </a:spcAft>
              <a:buNone/>
            </a:pPr>
            <a:r>
              <a:rPr lang="en-US" sz="1200" b="1" dirty="0">
                <a:solidFill>
                  <a:srgbClr val="474C5E"/>
                </a:solidFill>
                <a:latin typeface="Inter" pitchFamily="34" charset="0"/>
                <a:ea typeface="Inter" pitchFamily="34" charset="-122"/>
                <a:cs typeface="Inter" pitchFamily="34" charset="-120"/>
              </a:rPr>
              <a:t>Private AI, clinical data</a:t>
            </a:r>
            <a:endParaRPr lang="en-US" sz="1300" dirty="0"/>
          </a:p>
          <a:p>
            <a:pPr algn="ctr" indent="0" marL="0">
              <a:lnSpc>
                <a:spcPct val="118000"/>
              </a:lnSpc>
              <a:buNone/>
            </a:pPr>
            <a:r>
              <a:rPr lang="en-US" sz="1000" dirty="0">
                <a:solidFill>
                  <a:srgbClr val="474C5E"/>
                </a:solidFill>
                <a:latin typeface="Inter" pitchFamily="34" charset="0"/>
                <a:ea typeface="Inter" pitchFamily="34" charset="-122"/>
                <a:cs typeface="Inter" pitchFamily="34" charset="-120"/>
              </a:rPr>
              <a:t>needs production-size proofs</a:t>
            </a:r>
            <a:endParaRPr lang="en-US" sz="1300" dirty="0"/>
          </a:p>
        </p:txBody>
      </p:sp>
      <p:sp>
        <p:nvSpPr>
          <p:cNvPr id="31" name="Text 28"/>
          <p:cNvSpPr txBox="1"/>
          <p:nvPr/>
        </p:nvSpPr>
        <p:spPr>
          <a:xfrm>
            <a:off x="548640" y="5861304"/>
            <a:ext cx="7345399" cy="310896"/>
          </a:xfrm>
          <a:prstGeom prst="rect">
            <a:avLst/>
          </a:prstGeom>
          <a:noFill/>
          <a:ln/>
        </p:spPr>
        <p:txBody>
          <a:bodyPr wrap="square" lIns="0" tIns="0" rIns="0" bIns="0" rtlCol="0" anchor="t"/>
          <a:lstStyle/>
          <a:p>
            <a:pPr algn="l" indent="0" marL="0">
              <a:lnSpc>
                <a:spcPct val="118000"/>
              </a:lnSpc>
              <a:spcAft>
                <a:spcPts val="600"/>
              </a:spcAft>
              <a:buNone/>
            </a:pPr>
            <a:r>
              <a:rPr lang="en-US" sz="1000" dirty="0">
                <a:solidFill>
                  <a:srgbClr val="62677A"/>
                </a:solidFill>
                <a:latin typeface="Inter" pitchFamily="34" charset="0"/>
                <a:ea typeface="Inter" pitchFamily="34" charset="-122"/>
                <a:cs typeface="Inter" pitchFamily="34" charset="-120"/>
              </a:rPr>
              <a:t>Cases from randprotocol.org/usecases; placement is the founders' judgement from the chain 20 maturity table. Pink: buildable today. Dashed: blocked on work not yet built.</a:t>
            </a:r>
            <a:endParaRPr lang="en-US" sz="1300" dirty="0"/>
          </a:p>
        </p:txBody>
      </p:sp>
      <p:sp>
        <p:nvSpPr>
          <p:cNvPr id="32" name="Text 29"/>
          <p:cNvSpPr txBox="1"/>
          <p:nvPr/>
        </p:nvSpPr>
        <p:spPr>
          <a:xfrm>
            <a:off x="8122639" y="1783080"/>
            <a:ext cx="3520417" cy="274320"/>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WHY THIS ORDER</a:t>
            </a:r>
            <a:endParaRPr lang="en-US" sz="1300" dirty="0"/>
          </a:p>
        </p:txBody>
      </p:sp>
      <p:sp>
        <p:nvSpPr>
          <p:cNvPr id="33" name="Text 30"/>
          <p:cNvSpPr txBox="1"/>
          <p:nvPr/>
        </p:nvSpPr>
        <p:spPr>
          <a:xfrm>
            <a:off x="8122639" y="2148840"/>
            <a:ext cx="3520417" cy="4023360"/>
          </a:xfrm>
          <a:prstGeom prst="rect">
            <a:avLst/>
          </a:prstGeom>
          <a:noFill/>
          <a:ln/>
        </p:spPr>
        <p:txBody>
          <a:bodyPr wrap="square" lIns="0" tIns="0" rIns="0" bIns="0" rtlCol="0" anchor="t"/>
          <a:lstStyle/>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Today's chain suits few, valuable transfers.</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About seven fit a block and a proof takes about 15 s: </a:t>
            </a:r>
            <a:pPr algn="l" marL="177800" indent="-177800">
              <a:lnSpc>
                <a:spcPct val="118000"/>
              </a:lnSpc>
              <a:spcAft>
                <a:spcPts val="500"/>
              </a:spcAft>
              <a:buSzPct val="100000"/>
              <a:buChar char="▪"/>
            </a:pPr>
            <a:r>
              <a:rPr lang="en-US" sz="1000" b="1" dirty="0">
                <a:solidFill>
                  <a:srgbClr val="C8185F"/>
                </a:solidFill>
                <a:latin typeface="Inter" pitchFamily="34" charset="0"/>
                <a:ea typeface="Inter" pitchFamily="34" charset="-122"/>
                <a:cs typeface="Inter" pitchFamily="34" charset="-120"/>
              </a:rPr>
              <a:t>negligible on a payroll run or an OTC settlement, too slow for a retail swap</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a:t>
            </a:r>
            <a:endParaRPr lang="en-US" sz="1300" dirty="0"/>
          </a:p>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Calls are capped at 16,383 cycles.</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A payroll split or a sealed-bid rule fits.</a:t>
            </a:r>
            <a:endParaRPr lang="en-US" sz="1300" dirty="0"/>
          </a:p>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Program vaults (v0.6.8) let a program hold and pay out value</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which escrow needs; it is the newest part, with the least run time.</a:t>
            </a:r>
            <a:endParaRPr lang="en-US" sz="1300" dirty="0"/>
          </a:p>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The largest pools come last.</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Equities and lending need an oracle the program can read, batching rules and a custodian; a confidential perp DEX in the style of Hyperliquid needs a matching engine beyond the cycle cap and throughput far above seven transfers a block; AI needs proofs at production scale.</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WHY NOW</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Why now: the dollars are on chain, and regulators now ask how privacy fits</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6</a:t>
            </a:r>
            <a:endParaRPr lang="en-US" sz="1300" dirty="0"/>
          </a:p>
        </p:txBody>
      </p:sp>
      <p:sp>
        <p:nvSpPr>
          <p:cNvPr id="7" name="Text 4"/>
          <p:cNvSpPr txBox="1"/>
          <p:nvPr/>
        </p:nvSpPr>
        <p:spPr>
          <a:xfrm>
            <a:off x="548640" y="1783080"/>
            <a:ext cx="6207758" cy="256032"/>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SUPPLY (LEFT) AND TRANSACTIONS A YEAR (RIGHT), $ TRILLIONS</a:t>
            </a:r>
            <a:endParaRPr lang="en-US" sz="1300" dirty="0"/>
          </a:p>
        </p:txBody>
      </p:sp>
      <p:graphicFrame>
        <p:nvGraphicFramePr>
          <p:cNvPr id="8" name="Chart 0" descr=""/>
          <p:cNvGraphicFramePr/>
          <p:nvPr/>
        </p:nvGraphicFramePr>
        <p:xfrm>
          <a:off x="548640" y="2057400"/>
          <a:ext cx="6207758" cy="3200400"/>
        </p:xfrm>
        <a:graphic xmlns:a="http://schemas.openxmlformats.org/drawingml/2006/main">
          <a:graphicData uri="http://schemas.openxmlformats.org/drawingml/2006/chart">
            <c:chart xmlns:c="http://schemas.openxmlformats.org/drawingml/2006/chart" r:id="rId2"/>
          </a:graphicData>
        </a:graphic>
      </p:graphicFrame>
      <p:sp>
        <p:nvSpPr>
          <p:cNvPr id="9" name="Text 5"/>
          <p:cNvSpPr txBox="1"/>
          <p:nvPr/>
        </p:nvSpPr>
        <p:spPr>
          <a:xfrm>
            <a:off x="548640" y="5394960"/>
            <a:ext cx="6207758" cy="777240"/>
          </a:xfrm>
          <a:prstGeom prst="rect">
            <a:avLst/>
          </a:prstGeom>
          <a:noFill/>
          <a:ln/>
        </p:spPr>
        <p:txBody>
          <a:bodyPr wrap="square" lIns="0" tIns="0" rIns="0" bIns="0" rtlCol="0" anchor="t"/>
          <a:lstStyle/>
          <a:p>
            <a:pPr algn="l" indent="0" marL="0">
              <a:lnSpc>
                <a:spcPct val="118000"/>
              </a:lnSpc>
              <a:spcAft>
                <a:spcPts val="600"/>
              </a:spcAft>
              <a:buNone/>
            </a:pPr>
            <a:r>
              <a:rPr lang="en-US" sz="1000" dirty="0">
                <a:solidFill>
                  <a:srgbClr val="62677A"/>
                </a:solidFill>
                <a:latin typeface="Inter" pitchFamily="34" charset="0"/>
                <a:ea typeface="Inter" pitchFamily="34" charset="-122"/>
                <a:cs typeface="Inter" pitchFamily="34" charset="-120"/>
              </a:rPr>
              <a:t>Pink: supply (DefiLlama); dashed, Standard Chartered ($2T by end-2028) and Citi ($1.9T base, $4T bull by 2030). Grey: transactions, Visa Onchain Analytics adjusted (raw about $33T in 2025); dashed, Citi's ~$100T a year by 2030 at fiat-like velocity, a scenario. Estimates drawn straight from today. Pools behind the use cases: cross-border B2B $31.6T a year (FXC, 2024); hedge funds $5.6T (HFR, Q2 2026).</a:t>
            </a:r>
            <a:endParaRPr lang="en-US" sz="1300" dirty="0"/>
          </a:p>
        </p:txBody>
      </p:sp>
      <p:sp>
        <p:nvSpPr>
          <p:cNvPr id="10" name="Text 6"/>
          <p:cNvSpPr txBox="1"/>
          <p:nvPr/>
        </p:nvSpPr>
        <p:spPr>
          <a:xfrm>
            <a:off x="6984998" y="1783080"/>
            <a:ext cx="658368" cy="422656"/>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Aug 2024</a:t>
            </a:r>
            <a:endParaRPr lang="en-US" sz="1300" dirty="0"/>
          </a:p>
        </p:txBody>
      </p:sp>
      <p:sp>
        <p:nvSpPr>
          <p:cNvPr id="11" name="Shape 7"/>
          <p:cNvSpPr/>
          <p:nvPr/>
        </p:nvSpPr>
        <p:spPr>
          <a:xfrm>
            <a:off x="7679942" y="1837944"/>
            <a:ext cx="73152" cy="73152"/>
          </a:xfrm>
          <a:prstGeom prst="rect">
            <a:avLst/>
          </a:prstGeom>
          <a:solidFill>
            <a:srgbClr val="C8185F"/>
          </a:solidFill>
          <a:ln w="12700">
            <a:solidFill>
              <a:srgbClr val="333333"/>
            </a:solidFill>
            <a:prstDash val="solid"/>
          </a:ln>
        </p:spPr>
      </p:sp>
      <p:sp>
        <p:nvSpPr>
          <p:cNvPr id="12" name="Text 8"/>
          <p:cNvSpPr txBox="1"/>
          <p:nvPr/>
        </p:nvSpPr>
        <p:spPr>
          <a:xfrm>
            <a:off x="7807958" y="1783080"/>
            <a:ext cx="685800" cy="422656"/>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NIST</a:t>
            </a:r>
            <a:endParaRPr lang="en-US" sz="1300" dirty="0"/>
          </a:p>
        </p:txBody>
      </p:sp>
      <p:sp>
        <p:nvSpPr>
          <p:cNvPr id="13" name="Text 9"/>
          <p:cNvSpPr txBox="1"/>
          <p:nvPr/>
        </p:nvSpPr>
        <p:spPr>
          <a:xfrm>
            <a:off x="8521190" y="1783080"/>
            <a:ext cx="3121866" cy="422656"/>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NIST post-quantum standards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FIPS 203–205; Rand uses ML-KEM-768 and Dilithium2 (pre-standard ML-DSA).</a:t>
            </a:r>
            <a:endParaRPr lang="en-US" sz="1300" dirty="0"/>
          </a:p>
        </p:txBody>
      </p:sp>
      <p:sp>
        <p:nvSpPr>
          <p:cNvPr id="14" name="Shape 10"/>
          <p:cNvSpPr/>
          <p:nvPr/>
        </p:nvSpPr>
        <p:spPr>
          <a:xfrm>
            <a:off x="6984998" y="2233168"/>
            <a:ext cx="4658058" cy="0"/>
          </a:xfrm>
          <a:prstGeom prst="line">
            <a:avLst/>
          </a:prstGeom>
          <a:noFill/>
          <a:ln w="6350">
            <a:solidFill>
              <a:srgbClr val="E6E8EF"/>
            </a:solidFill>
            <a:prstDash val="solid"/>
          </a:ln>
        </p:spPr>
      </p:sp>
      <p:sp>
        <p:nvSpPr>
          <p:cNvPr id="15" name="Text 11"/>
          <p:cNvSpPr txBox="1"/>
          <p:nvPr/>
        </p:nvSpPr>
        <p:spPr>
          <a:xfrm>
            <a:off x="6984998" y="2278888"/>
            <a:ext cx="658368" cy="422656"/>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Dec 2024</a:t>
            </a:r>
            <a:endParaRPr lang="en-US" sz="1300" dirty="0"/>
          </a:p>
        </p:txBody>
      </p:sp>
      <p:sp>
        <p:nvSpPr>
          <p:cNvPr id="16" name="Shape 12"/>
          <p:cNvSpPr/>
          <p:nvPr/>
        </p:nvSpPr>
        <p:spPr>
          <a:xfrm>
            <a:off x="7679942" y="2333752"/>
            <a:ext cx="73152" cy="73152"/>
          </a:xfrm>
          <a:prstGeom prst="rect">
            <a:avLst/>
          </a:prstGeom>
          <a:solidFill>
            <a:srgbClr val="C8185F"/>
          </a:solidFill>
          <a:ln w="12700">
            <a:solidFill>
              <a:srgbClr val="333333"/>
            </a:solidFill>
            <a:prstDash val="solid"/>
          </a:ln>
        </p:spPr>
      </p:sp>
      <p:sp>
        <p:nvSpPr>
          <p:cNvPr id="17" name="Text 13"/>
          <p:cNvSpPr txBox="1"/>
          <p:nvPr/>
        </p:nvSpPr>
        <p:spPr>
          <a:xfrm>
            <a:off x="7807958" y="2278888"/>
            <a:ext cx="685800" cy="422656"/>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EU</a:t>
            </a:r>
            <a:endParaRPr lang="en-US" sz="1300" dirty="0"/>
          </a:p>
        </p:txBody>
      </p:sp>
      <p:sp>
        <p:nvSpPr>
          <p:cNvPr id="18" name="Text 14"/>
          <p:cNvSpPr txBox="1"/>
          <p:nvPr/>
        </p:nvSpPr>
        <p:spPr>
          <a:xfrm>
            <a:off x="8521190" y="2278888"/>
            <a:ext cx="3121866" cy="422656"/>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MiCA fully applies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Licensed stablecoins and service providers across the EU.</a:t>
            </a:r>
            <a:endParaRPr lang="en-US" sz="1300" dirty="0"/>
          </a:p>
        </p:txBody>
      </p:sp>
      <p:sp>
        <p:nvSpPr>
          <p:cNvPr id="19" name="Shape 15"/>
          <p:cNvSpPr/>
          <p:nvPr/>
        </p:nvSpPr>
        <p:spPr>
          <a:xfrm>
            <a:off x="6984998" y="2728976"/>
            <a:ext cx="4658058" cy="0"/>
          </a:xfrm>
          <a:prstGeom prst="line">
            <a:avLst/>
          </a:prstGeom>
          <a:noFill/>
          <a:ln w="6350">
            <a:solidFill>
              <a:srgbClr val="E6E8EF"/>
            </a:solidFill>
            <a:prstDash val="solid"/>
          </a:ln>
        </p:spPr>
      </p:sp>
      <p:sp>
        <p:nvSpPr>
          <p:cNvPr id="20" name="Text 16"/>
          <p:cNvSpPr txBox="1"/>
          <p:nvPr/>
        </p:nvSpPr>
        <p:spPr>
          <a:xfrm>
            <a:off x="6984998" y="2774696"/>
            <a:ext cx="658368" cy="422656"/>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Mar 2025</a:t>
            </a:r>
            <a:endParaRPr lang="en-US" sz="1300" dirty="0"/>
          </a:p>
        </p:txBody>
      </p:sp>
      <p:sp>
        <p:nvSpPr>
          <p:cNvPr id="21" name="Shape 17"/>
          <p:cNvSpPr/>
          <p:nvPr/>
        </p:nvSpPr>
        <p:spPr>
          <a:xfrm>
            <a:off x="7679942" y="2829560"/>
            <a:ext cx="73152" cy="73152"/>
          </a:xfrm>
          <a:prstGeom prst="rect">
            <a:avLst/>
          </a:prstGeom>
          <a:solidFill>
            <a:srgbClr val="C8185F"/>
          </a:solidFill>
          <a:ln w="12700">
            <a:solidFill>
              <a:srgbClr val="333333"/>
            </a:solidFill>
            <a:prstDash val="solid"/>
          </a:ln>
        </p:spPr>
      </p:sp>
      <p:sp>
        <p:nvSpPr>
          <p:cNvPr id="22" name="Text 18"/>
          <p:cNvSpPr txBox="1"/>
          <p:nvPr/>
        </p:nvSpPr>
        <p:spPr>
          <a:xfrm>
            <a:off x="7807958" y="2774696"/>
            <a:ext cx="685800" cy="422656"/>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OFAC</a:t>
            </a:r>
            <a:endParaRPr lang="en-US" sz="1300" dirty="0"/>
          </a:p>
        </p:txBody>
      </p:sp>
      <p:sp>
        <p:nvSpPr>
          <p:cNvPr id="23" name="Text 19"/>
          <p:cNvSpPr txBox="1"/>
          <p:nvPr/>
        </p:nvSpPr>
        <p:spPr>
          <a:xfrm>
            <a:off x="8521190" y="2774696"/>
            <a:ext cx="3121866" cy="422656"/>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Tornado Cash delisted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Sanctions on the privacy software lifted.</a:t>
            </a:r>
            <a:endParaRPr lang="en-US" sz="1300" dirty="0"/>
          </a:p>
        </p:txBody>
      </p:sp>
      <p:sp>
        <p:nvSpPr>
          <p:cNvPr id="24" name="Shape 20"/>
          <p:cNvSpPr/>
          <p:nvPr/>
        </p:nvSpPr>
        <p:spPr>
          <a:xfrm>
            <a:off x="6984998" y="3224784"/>
            <a:ext cx="4658058" cy="0"/>
          </a:xfrm>
          <a:prstGeom prst="line">
            <a:avLst/>
          </a:prstGeom>
          <a:noFill/>
          <a:ln w="6350">
            <a:solidFill>
              <a:srgbClr val="E6E8EF"/>
            </a:solidFill>
            <a:prstDash val="solid"/>
          </a:ln>
        </p:spPr>
      </p:sp>
      <p:sp>
        <p:nvSpPr>
          <p:cNvPr id="25" name="Text 21"/>
          <p:cNvSpPr txBox="1"/>
          <p:nvPr/>
        </p:nvSpPr>
        <p:spPr>
          <a:xfrm>
            <a:off x="6984998" y="3270504"/>
            <a:ext cx="658368" cy="422656"/>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Jul 2025</a:t>
            </a:r>
            <a:endParaRPr lang="en-US" sz="1300" dirty="0"/>
          </a:p>
        </p:txBody>
      </p:sp>
      <p:sp>
        <p:nvSpPr>
          <p:cNvPr id="26" name="Shape 22"/>
          <p:cNvSpPr/>
          <p:nvPr/>
        </p:nvSpPr>
        <p:spPr>
          <a:xfrm>
            <a:off x="7679942" y="3325368"/>
            <a:ext cx="73152" cy="73152"/>
          </a:xfrm>
          <a:prstGeom prst="rect">
            <a:avLst/>
          </a:prstGeom>
          <a:solidFill>
            <a:srgbClr val="C8185F"/>
          </a:solidFill>
          <a:ln w="12700">
            <a:solidFill>
              <a:srgbClr val="333333"/>
            </a:solidFill>
            <a:prstDash val="solid"/>
          </a:ln>
        </p:spPr>
      </p:sp>
      <p:sp>
        <p:nvSpPr>
          <p:cNvPr id="27" name="Text 23"/>
          <p:cNvSpPr txBox="1"/>
          <p:nvPr/>
        </p:nvSpPr>
        <p:spPr>
          <a:xfrm>
            <a:off x="7807958" y="3270504"/>
            <a:ext cx="685800" cy="422656"/>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US law</a:t>
            </a:r>
            <a:endParaRPr lang="en-US" sz="1300" dirty="0"/>
          </a:p>
        </p:txBody>
      </p:sp>
      <p:sp>
        <p:nvSpPr>
          <p:cNvPr id="28" name="Text 24"/>
          <p:cNvSpPr txBox="1"/>
          <p:nvPr/>
        </p:nvSpPr>
        <p:spPr>
          <a:xfrm>
            <a:off x="8521190" y="3270504"/>
            <a:ext cx="3121866" cy="422656"/>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GENIUS Act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A federal regime for payment stablecoins.</a:t>
            </a:r>
            <a:endParaRPr lang="en-US" sz="1300" dirty="0"/>
          </a:p>
        </p:txBody>
      </p:sp>
      <p:sp>
        <p:nvSpPr>
          <p:cNvPr id="29" name="Shape 25"/>
          <p:cNvSpPr/>
          <p:nvPr/>
        </p:nvSpPr>
        <p:spPr>
          <a:xfrm>
            <a:off x="6984998" y="3720592"/>
            <a:ext cx="4658058" cy="0"/>
          </a:xfrm>
          <a:prstGeom prst="line">
            <a:avLst/>
          </a:prstGeom>
          <a:noFill/>
          <a:ln w="6350">
            <a:solidFill>
              <a:srgbClr val="E6E8EF"/>
            </a:solidFill>
            <a:prstDash val="solid"/>
          </a:ln>
        </p:spPr>
      </p:sp>
      <p:sp>
        <p:nvSpPr>
          <p:cNvPr id="30" name="Text 26"/>
          <p:cNvSpPr txBox="1"/>
          <p:nvPr/>
        </p:nvSpPr>
        <p:spPr>
          <a:xfrm>
            <a:off x="6984998" y="3766312"/>
            <a:ext cx="658368" cy="422656"/>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Dec 2025</a:t>
            </a:r>
            <a:endParaRPr lang="en-US" sz="1300" dirty="0"/>
          </a:p>
        </p:txBody>
      </p:sp>
      <p:sp>
        <p:nvSpPr>
          <p:cNvPr id="31" name="Shape 27"/>
          <p:cNvSpPr/>
          <p:nvPr/>
        </p:nvSpPr>
        <p:spPr>
          <a:xfrm>
            <a:off x="7679942" y="3821176"/>
            <a:ext cx="73152" cy="73152"/>
          </a:xfrm>
          <a:prstGeom prst="rect">
            <a:avLst/>
          </a:prstGeom>
          <a:solidFill>
            <a:srgbClr val="C8185F"/>
          </a:solidFill>
          <a:ln w="12700">
            <a:solidFill>
              <a:srgbClr val="333333"/>
            </a:solidFill>
            <a:prstDash val="solid"/>
          </a:ln>
        </p:spPr>
      </p:sp>
      <p:sp>
        <p:nvSpPr>
          <p:cNvPr id="32" name="Text 28"/>
          <p:cNvSpPr txBox="1"/>
          <p:nvPr/>
        </p:nvSpPr>
        <p:spPr>
          <a:xfrm>
            <a:off x="7807958" y="3766312"/>
            <a:ext cx="685800" cy="422656"/>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SEC</a:t>
            </a:r>
            <a:endParaRPr lang="en-US" sz="1300" dirty="0"/>
          </a:p>
        </p:txBody>
      </p:sp>
      <p:sp>
        <p:nvSpPr>
          <p:cNvPr id="33" name="Text 29"/>
          <p:cNvSpPr txBox="1"/>
          <p:nvPr/>
        </p:nvSpPr>
        <p:spPr>
          <a:xfrm>
            <a:off x="8521190" y="3766312"/>
            <a:ext cx="3121866" cy="422656"/>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Privacy on the agenda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Roundtable on financial surveillance and privacy, 15 Dec.</a:t>
            </a:r>
            <a:endParaRPr lang="en-US" sz="1300" dirty="0"/>
          </a:p>
        </p:txBody>
      </p:sp>
      <p:sp>
        <p:nvSpPr>
          <p:cNvPr id="34" name="Shape 30"/>
          <p:cNvSpPr/>
          <p:nvPr/>
        </p:nvSpPr>
        <p:spPr>
          <a:xfrm>
            <a:off x="6984998" y="4216400"/>
            <a:ext cx="4658058" cy="0"/>
          </a:xfrm>
          <a:prstGeom prst="line">
            <a:avLst/>
          </a:prstGeom>
          <a:noFill/>
          <a:ln w="6350">
            <a:solidFill>
              <a:srgbClr val="E6E8EF"/>
            </a:solidFill>
            <a:prstDash val="solid"/>
          </a:ln>
        </p:spPr>
      </p:sp>
      <p:sp>
        <p:nvSpPr>
          <p:cNvPr id="35" name="Text 31"/>
          <p:cNvSpPr txBox="1"/>
          <p:nvPr/>
        </p:nvSpPr>
        <p:spPr>
          <a:xfrm>
            <a:off x="6984998" y="4262120"/>
            <a:ext cx="658368" cy="422656"/>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Dec 2025</a:t>
            </a:r>
            <a:endParaRPr lang="en-US" sz="1300" dirty="0"/>
          </a:p>
        </p:txBody>
      </p:sp>
      <p:sp>
        <p:nvSpPr>
          <p:cNvPr id="36" name="Shape 32"/>
          <p:cNvSpPr/>
          <p:nvPr/>
        </p:nvSpPr>
        <p:spPr>
          <a:xfrm>
            <a:off x="7679942" y="4316984"/>
            <a:ext cx="73152" cy="73152"/>
          </a:xfrm>
          <a:prstGeom prst="rect">
            <a:avLst/>
          </a:prstGeom>
          <a:solidFill>
            <a:srgbClr val="C8185F"/>
          </a:solidFill>
          <a:ln w="12700">
            <a:solidFill>
              <a:srgbClr val="333333"/>
            </a:solidFill>
            <a:prstDash val="solid"/>
          </a:ln>
        </p:spPr>
      </p:sp>
      <p:sp>
        <p:nvSpPr>
          <p:cNvPr id="37" name="Text 33"/>
          <p:cNvSpPr txBox="1"/>
          <p:nvPr/>
        </p:nvSpPr>
        <p:spPr>
          <a:xfrm>
            <a:off x="7807958" y="4262120"/>
            <a:ext cx="685800" cy="422656"/>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DTC</a:t>
            </a:r>
            <a:endParaRPr lang="en-US" sz="1300" dirty="0"/>
          </a:p>
        </p:txBody>
      </p:sp>
      <p:sp>
        <p:nvSpPr>
          <p:cNvPr id="38" name="Text 34"/>
          <p:cNvSpPr txBox="1"/>
          <p:nvPr/>
        </p:nvSpPr>
        <p:spPr>
          <a:xfrm>
            <a:off x="8521190" y="4262120"/>
            <a:ext cx="3121866" cy="422656"/>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Tokenized securities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No-action relief for DTC to tokenize custodied assets; rollout from H2 2026.</a:t>
            </a:r>
            <a:endParaRPr lang="en-US" sz="1300" dirty="0"/>
          </a:p>
        </p:txBody>
      </p:sp>
      <p:sp>
        <p:nvSpPr>
          <p:cNvPr id="39" name="Shape 35"/>
          <p:cNvSpPr/>
          <p:nvPr/>
        </p:nvSpPr>
        <p:spPr>
          <a:xfrm>
            <a:off x="6984998" y="4712208"/>
            <a:ext cx="4658058" cy="0"/>
          </a:xfrm>
          <a:prstGeom prst="line">
            <a:avLst/>
          </a:prstGeom>
          <a:noFill/>
          <a:ln w="6350">
            <a:solidFill>
              <a:srgbClr val="E6E8EF"/>
            </a:solidFill>
            <a:prstDash val="solid"/>
          </a:ln>
        </p:spPr>
      </p:sp>
      <p:sp>
        <p:nvSpPr>
          <p:cNvPr id="40" name="Text 36"/>
          <p:cNvSpPr txBox="1"/>
          <p:nvPr/>
        </p:nvSpPr>
        <p:spPr>
          <a:xfrm>
            <a:off x="6984998" y="4757928"/>
            <a:ext cx="658368" cy="422656"/>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Sep 2026</a:t>
            </a:r>
            <a:endParaRPr lang="en-US" sz="1300" dirty="0"/>
          </a:p>
        </p:txBody>
      </p:sp>
      <p:sp>
        <p:nvSpPr>
          <p:cNvPr id="41" name="Shape 37"/>
          <p:cNvSpPr/>
          <p:nvPr/>
        </p:nvSpPr>
        <p:spPr>
          <a:xfrm>
            <a:off x="7679942" y="4812792"/>
            <a:ext cx="73152" cy="73152"/>
          </a:xfrm>
          <a:prstGeom prst="rect">
            <a:avLst/>
          </a:prstGeom>
          <a:solidFill>
            <a:srgbClr val="C8185F"/>
          </a:solidFill>
          <a:ln w="12700">
            <a:solidFill>
              <a:srgbClr val="333333"/>
            </a:solidFill>
            <a:prstDash val="solid"/>
          </a:ln>
        </p:spPr>
      </p:sp>
      <p:sp>
        <p:nvSpPr>
          <p:cNvPr id="42" name="Text 38"/>
          <p:cNvSpPr txBox="1"/>
          <p:nvPr/>
        </p:nvSpPr>
        <p:spPr>
          <a:xfrm>
            <a:off x="7807958" y="4757928"/>
            <a:ext cx="685800" cy="422656"/>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Senate</a:t>
            </a:r>
            <a:endParaRPr lang="en-US" sz="1300" dirty="0"/>
          </a:p>
        </p:txBody>
      </p:sp>
      <p:sp>
        <p:nvSpPr>
          <p:cNvPr id="43" name="Text 39"/>
          <p:cNvSpPr txBox="1"/>
          <p:nvPr/>
        </p:nvSpPr>
        <p:spPr>
          <a:xfrm>
            <a:off x="8521190" y="4757928"/>
            <a:ext cx="3121866" cy="422656"/>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CLARITY Act stalls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Cloture failed 15 Sep: market-structure law still open.</a:t>
            </a:r>
            <a:endParaRPr lang="en-US" sz="1300" dirty="0"/>
          </a:p>
        </p:txBody>
      </p:sp>
      <p:sp>
        <p:nvSpPr>
          <p:cNvPr id="44" name="Shape 40"/>
          <p:cNvSpPr/>
          <p:nvPr/>
        </p:nvSpPr>
        <p:spPr>
          <a:xfrm>
            <a:off x="6984998" y="5208016"/>
            <a:ext cx="4658058" cy="0"/>
          </a:xfrm>
          <a:prstGeom prst="line">
            <a:avLst/>
          </a:prstGeom>
          <a:noFill/>
          <a:ln w="6350">
            <a:solidFill>
              <a:srgbClr val="E6E8EF"/>
            </a:solidFill>
            <a:prstDash val="solid"/>
          </a:ln>
        </p:spPr>
      </p:sp>
      <p:sp>
        <p:nvSpPr>
          <p:cNvPr id="45" name="Text 41"/>
          <p:cNvSpPr txBox="1"/>
          <p:nvPr/>
        </p:nvSpPr>
        <p:spPr>
          <a:xfrm>
            <a:off x="6984998" y="5253736"/>
            <a:ext cx="658368" cy="422656"/>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Jul 2027</a:t>
            </a:r>
            <a:endParaRPr lang="en-US" sz="1300" dirty="0"/>
          </a:p>
        </p:txBody>
      </p:sp>
      <p:sp>
        <p:nvSpPr>
          <p:cNvPr id="46" name="Shape 42"/>
          <p:cNvSpPr/>
          <p:nvPr/>
        </p:nvSpPr>
        <p:spPr>
          <a:xfrm>
            <a:off x="7679942" y="5308600"/>
            <a:ext cx="73152" cy="73152"/>
          </a:xfrm>
          <a:prstGeom prst="rect">
            <a:avLst/>
          </a:prstGeom>
          <a:solidFill>
            <a:srgbClr val="D9DCE6"/>
          </a:solidFill>
          <a:ln w="12700">
            <a:solidFill>
              <a:srgbClr val="333333"/>
            </a:solidFill>
            <a:prstDash val="solid"/>
          </a:ln>
        </p:spPr>
      </p:sp>
      <p:sp>
        <p:nvSpPr>
          <p:cNvPr id="47" name="Text 43"/>
          <p:cNvSpPr txBox="1"/>
          <p:nvPr/>
        </p:nvSpPr>
        <p:spPr>
          <a:xfrm>
            <a:off x="7807958" y="5253736"/>
            <a:ext cx="685800" cy="422656"/>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AMLR</a:t>
            </a:r>
            <a:endParaRPr lang="en-US" sz="1300" dirty="0"/>
          </a:p>
        </p:txBody>
      </p:sp>
      <p:sp>
        <p:nvSpPr>
          <p:cNvPr id="48" name="Text 44"/>
          <p:cNvSpPr txBox="1"/>
          <p:nvPr/>
        </p:nvSpPr>
        <p:spPr>
          <a:xfrm>
            <a:off x="8521190" y="5253736"/>
            <a:ext cx="3121866" cy="422656"/>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Anonymity-enhancing coins barred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At service providers; disclosure by design is the test.</a:t>
            </a:r>
            <a:endParaRPr lang="en-US" sz="1300" dirty="0"/>
          </a:p>
        </p:txBody>
      </p:sp>
      <p:sp>
        <p:nvSpPr>
          <p:cNvPr id="49" name="Shape 45"/>
          <p:cNvSpPr/>
          <p:nvPr/>
        </p:nvSpPr>
        <p:spPr>
          <a:xfrm>
            <a:off x="6984998" y="5703824"/>
            <a:ext cx="4658058" cy="0"/>
          </a:xfrm>
          <a:prstGeom prst="line">
            <a:avLst/>
          </a:prstGeom>
          <a:noFill/>
          <a:ln w="6350">
            <a:solidFill>
              <a:srgbClr val="E6E8EF"/>
            </a:solidFill>
            <a:prstDash val="solid"/>
          </a:ln>
        </p:spPr>
      </p:sp>
      <p:sp>
        <p:nvSpPr>
          <p:cNvPr id="50" name="Text 46"/>
          <p:cNvSpPr txBox="1"/>
          <p:nvPr/>
        </p:nvSpPr>
        <p:spPr>
          <a:xfrm>
            <a:off x="6984998" y="5749544"/>
            <a:ext cx="658368" cy="422656"/>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2030–35</a:t>
            </a:r>
            <a:endParaRPr lang="en-US" sz="1300" dirty="0"/>
          </a:p>
        </p:txBody>
      </p:sp>
      <p:sp>
        <p:nvSpPr>
          <p:cNvPr id="51" name="Shape 47"/>
          <p:cNvSpPr/>
          <p:nvPr/>
        </p:nvSpPr>
        <p:spPr>
          <a:xfrm>
            <a:off x="7679942" y="5804408"/>
            <a:ext cx="73152" cy="73152"/>
          </a:xfrm>
          <a:prstGeom prst="rect">
            <a:avLst/>
          </a:prstGeom>
          <a:solidFill>
            <a:srgbClr val="D9DCE6"/>
          </a:solidFill>
          <a:ln w="12700">
            <a:solidFill>
              <a:srgbClr val="333333"/>
            </a:solidFill>
            <a:prstDash val="solid"/>
          </a:ln>
        </p:spPr>
      </p:sp>
      <p:sp>
        <p:nvSpPr>
          <p:cNvPr id="52" name="Text 48"/>
          <p:cNvSpPr txBox="1"/>
          <p:nvPr/>
        </p:nvSpPr>
        <p:spPr>
          <a:xfrm>
            <a:off x="7807958" y="5749544"/>
            <a:ext cx="685800" cy="422656"/>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NIST</a:t>
            </a:r>
            <a:endParaRPr lang="en-US" sz="1300" dirty="0"/>
          </a:p>
        </p:txBody>
      </p:sp>
      <p:sp>
        <p:nvSpPr>
          <p:cNvPr id="53" name="Text 49"/>
          <p:cNvSpPr txBox="1"/>
          <p:nvPr/>
        </p:nvSpPr>
        <p:spPr>
          <a:xfrm>
            <a:off x="8521190" y="5749544"/>
            <a:ext cx="3121866" cy="422656"/>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RSA and ECC retired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Deprecated after 2030, disallowed after 2035 (IR 8547, draft).</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WHY US</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Why us: private by default, programs in Rust, post-quantum and no trusted setup; Aleo, Railgun and Quantus each lack at least two</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7</a:t>
            </a:r>
            <a:endParaRPr lang="en-US" sz="13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1371600"/>
                <a:gridCol w="1600200"/>
                <a:gridCol w="1737360"/>
                <a:gridCol w="2880360"/>
                <a:gridCol w="2011680"/>
                <a:gridCol w="1493215"/>
              </a:tblGrid>
              <a:tr h="0">
                <a:tc>
                  <a:txBody>
                    <a:bodyPr/>
                    <a:lstStyle/>
                    <a:p>
                      <a:pPr algn="l" indent="0" marL="0">
                        <a:buNone/>
                      </a:pP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STATUS</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PRIVATE BY DEFAULT</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PROGRAMS, AND HOW YOU WRITE THEM</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PROOFS AND SETUP</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POST-QUANTUM</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Rand</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Test network (chain 20)</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Yes, always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Rust or C on RISC-V; EVM and Solana bytecode translators (partial)</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Hash-based STARK, no setup; MB proofs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Notes, signatures, proofs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Aleo</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Mainnet 2024</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Records private; much state public</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Leo, its own language, or Aleo instructions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Pairing-based SNARK; universal setup</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No</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Railgun</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Live on Ethereum, Arbitrum, Polygon and BSC</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Opt-in, per token</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No private programs; calls public DeFi</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Groth16 SNARKs; trusted setup</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No</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Quantus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Mainnet Sep 2026</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Optional privacy layer</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None</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Not a programmable chain</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Yes, ML-DSA signatures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Aztec, Midnight</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L2; mainnet Mar 2026</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Optional, per function</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Noir and Compact, their own languages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SNARKs with a universal setup</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No</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Zcash, Monero</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Mainnets since 2016, 2014</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Zcash opt-in; Monero yes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None</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Halo 2; Bulletproofs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No</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r>
            </a:tbl>
          </a:graphicData>
        </a:graphic>
      </p:graphicFrame>
      <p:sp>
        <p:nvSpPr>
          <p:cNvPr id="8" name="Shape 4"/>
          <p:cNvSpPr/>
          <p:nvPr/>
        </p:nvSpPr>
        <p:spPr>
          <a:xfrm>
            <a:off x="548640" y="4727448"/>
            <a:ext cx="5464912" cy="1444752"/>
          </a:xfrm>
          <a:prstGeom prst="roundRect">
            <a:avLst>
              <a:gd name="adj" fmla="val 6329"/>
            </a:avLst>
          </a:prstGeom>
          <a:solidFill>
            <a:srgbClr val="FFFFFF"/>
          </a:solidFill>
          <a:ln w="7620">
            <a:solidFill>
              <a:srgbClr val="E6E8EF"/>
            </a:solidFill>
            <a:prstDash val="solid"/>
          </a:ln>
        </p:spPr>
      </p:sp>
      <p:sp>
        <p:nvSpPr>
          <p:cNvPr id="9" name="Text 5"/>
          <p:cNvSpPr txBox="1"/>
          <p:nvPr/>
        </p:nvSpPr>
        <p:spPr>
          <a:xfrm>
            <a:off x="694944" y="4855464"/>
            <a:ext cx="5172304" cy="1188720"/>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WHY DEVELOPERS CHOOSE RAND</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No new language, and the ZK industry's instruction set</a:t>
            </a:r>
            <a:endParaRPr lang="en-US" sz="1300" dirty="0"/>
          </a:p>
          <a:p>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Write Rust or C, build with the standard compiler, deploy the binary; the chain proves it ran. </a:t>
            </a:r>
            <a:pPr algn="l" indent="0" marL="0">
              <a:lnSpc>
                <a:spcPct val="118000"/>
              </a:lnSpc>
              <a:buNone/>
            </a:pPr>
            <a:r>
              <a:rPr lang="en-US" sz="1000" b="1" dirty="0">
                <a:solidFill>
                  <a:srgbClr val="C8185F"/>
                </a:solidFill>
                <a:latin typeface="Inter" pitchFamily="34" charset="0"/>
                <a:ea typeface="Inter" pitchFamily="34" charset="-122"/>
                <a:cs typeface="Inter" pitchFamily="34" charset="-120"/>
              </a:rPr>
              <a:t>RISC-V is what the leading zkVMs prove</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 (RISC Zero, SP1) and what Vitalik Buterin proposed for Ethereum's execution layer in April 2025, so tools and talent carry over. Aleo, Aztec and Midnight need their own languages. </a:t>
            </a:r>
            <a:pPr algn="l" indent="0" marL="0">
              <a:lnSpc>
                <a:spcPct val="118000"/>
              </a:lnSpc>
              <a:buNone/>
            </a:pPr>
            <a:r>
              <a:rPr lang="en-US" sz="1000" i="1" dirty="0">
                <a:solidFill>
                  <a:srgbClr val="474C5E"/>
                </a:solidFill>
                <a:latin typeface="Inter" pitchFamily="34" charset="0"/>
                <a:ea typeface="Inter" pitchFamily="34" charset="-122"/>
                <a:cs typeface="Inter" pitchFamily="34" charset="-120"/>
              </a:rPr>
              <a:t>Cost: megabyte proofs.</a:t>
            </a:r>
            <a:endParaRPr lang="en-US" sz="1300" dirty="0"/>
          </a:p>
        </p:txBody>
      </p:sp>
      <p:sp>
        <p:nvSpPr>
          <p:cNvPr id="10" name="Shape 6"/>
          <p:cNvSpPr/>
          <p:nvPr/>
        </p:nvSpPr>
        <p:spPr>
          <a:xfrm>
            <a:off x="6178144" y="4727448"/>
            <a:ext cx="5464912" cy="1444752"/>
          </a:xfrm>
          <a:prstGeom prst="roundRect">
            <a:avLst>
              <a:gd name="adj" fmla="val 6329"/>
            </a:avLst>
          </a:prstGeom>
          <a:solidFill>
            <a:srgbClr val="FFFFFF"/>
          </a:solidFill>
          <a:ln w="7620">
            <a:solidFill>
              <a:srgbClr val="E6E8EF"/>
            </a:solidFill>
            <a:prstDash val="solid"/>
          </a:ln>
        </p:spPr>
      </p:sp>
      <p:sp>
        <p:nvSpPr>
          <p:cNvPr id="11" name="Text 7"/>
          <p:cNvSpPr txBox="1"/>
          <p:nvPr/>
        </p:nvSpPr>
        <p:spPr>
          <a:xfrm>
            <a:off x="6324448" y="4855464"/>
            <a:ext cx="5172304" cy="1188720"/>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WHERE OTHERS ARE AHEAD</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Users, liquidity and smaller proofs</a:t>
            </a:r>
            <a:endParaRPr lang="en-US" sz="1300" dirty="0"/>
          </a:p>
          <a:p>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Aleo, Zcash and Monero are mainnets with users; Railgun sits where Ethereum's liquidity already is; their proofs are kilobytes where Rand's are megabytes. Rand's claim is the combination. </a:t>
            </a:r>
            <a:pPr algn="l" indent="0" marL="0">
              <a:lnSpc>
                <a:spcPct val="118000"/>
              </a:lnSpc>
              <a:buNone/>
            </a:pPr>
            <a:r>
              <a:rPr lang="en-US" sz="1000" i="1" dirty="0">
                <a:solidFill>
                  <a:srgbClr val="474C5E"/>
                </a:solidFill>
                <a:latin typeface="Inter" pitchFamily="34" charset="0"/>
                <a:ea typeface="Inter" pitchFamily="34" charset="-122"/>
                <a:cs typeface="Inter" pitchFamily="34" charset="-120"/>
              </a:rPr>
              <a:t>Others' positions: our reading of their public documents, mid-2026, not independently checked.</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PROGRESS AND PLAN</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A year of research, then a live network in three weeks; the seed buys the steps to a main network</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8</a:t>
            </a:r>
            <a:endParaRPr lang="en-US" sz="1300" dirty="0"/>
          </a:p>
        </p:txBody>
      </p:sp>
      <p:sp>
        <p:nvSpPr>
          <p:cNvPr id="7" name="Text 4"/>
          <p:cNvSpPr txBox="1"/>
          <p:nvPr/>
        </p:nvSpPr>
        <p:spPr>
          <a:xfrm>
            <a:off x="548640" y="1737360"/>
            <a:ext cx="2622728" cy="868680"/>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4</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RESEARCH PAPERS</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21 December 2025, then revised in git</a:t>
            </a:r>
            <a:endParaRPr lang="en-US" sz="1300" dirty="0"/>
          </a:p>
        </p:txBody>
      </p:sp>
      <p:sp>
        <p:nvSpPr>
          <p:cNvPr id="8" name="Text 5"/>
          <p:cNvSpPr txBox="1"/>
          <p:nvPr/>
        </p:nvSpPr>
        <p:spPr>
          <a:xfrm>
            <a:off x="3372536" y="1737360"/>
            <a:ext cx="2622728" cy="868680"/>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28</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NODE RELEASES</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v0.1 (16 Sep) to v0.7.1 (2 Oct 2026)</a:t>
            </a:r>
            <a:endParaRPr lang="en-US" sz="1300" dirty="0"/>
          </a:p>
        </p:txBody>
      </p:sp>
      <p:sp>
        <p:nvSpPr>
          <p:cNvPr id="9" name="Text 6"/>
          <p:cNvSpPr txBox="1"/>
          <p:nvPr/>
        </p:nvSpPr>
        <p:spPr>
          <a:xfrm>
            <a:off x="6196432" y="1737360"/>
            <a:ext cx="2622728" cy="868680"/>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7</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TEST CHAINS</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chains 14 to 20, 20 Sep to 1 Oct</a:t>
            </a:r>
            <a:endParaRPr lang="en-US" sz="1300" dirty="0"/>
          </a:p>
        </p:txBody>
      </p:sp>
      <p:sp>
        <p:nvSpPr>
          <p:cNvPr id="10" name="Text 7"/>
          <p:cNvSpPr txBox="1"/>
          <p:nvPr/>
        </p:nvSpPr>
        <p:spPr>
          <a:xfrm>
            <a:off x="9020327" y="1737360"/>
            <a:ext cx="2622728" cy="868680"/>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2,172</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COMMITS</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233k lines of Rust, 2 Oct 2026</a:t>
            </a:r>
            <a:endParaRPr lang="en-US" sz="1300" dirty="0"/>
          </a:p>
        </p:txBody>
      </p:sp>
      <p:sp>
        <p:nvSpPr>
          <p:cNvPr id="11" name="Text 8"/>
          <p:cNvSpPr txBox="1"/>
          <p:nvPr/>
        </p:nvSpPr>
        <p:spPr>
          <a:xfrm>
            <a:off x="548640" y="2743200"/>
            <a:ext cx="3515258" cy="256032"/>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RESEARCH, DEC 2025 TO SEP 2026</a:t>
            </a:r>
            <a:endParaRPr lang="en-US" sz="1300" dirty="0"/>
          </a:p>
        </p:txBody>
      </p:sp>
      <p:sp>
        <p:nvSpPr>
          <p:cNvPr id="12" name="Text 9"/>
          <p:cNvSpPr txBox="1"/>
          <p:nvPr/>
        </p:nvSpPr>
        <p:spPr>
          <a:xfrm>
            <a:off x="548640" y="3054096"/>
            <a:ext cx="658368" cy="565099"/>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Dec 2025</a:t>
            </a:r>
            <a:endParaRPr lang="en-US" sz="1300" dirty="0"/>
          </a:p>
        </p:txBody>
      </p:sp>
      <p:sp>
        <p:nvSpPr>
          <p:cNvPr id="13" name="Shape 10"/>
          <p:cNvSpPr/>
          <p:nvPr/>
        </p:nvSpPr>
        <p:spPr>
          <a:xfrm>
            <a:off x="1243584" y="3108960"/>
            <a:ext cx="73152" cy="73152"/>
          </a:xfrm>
          <a:prstGeom prst="rect">
            <a:avLst/>
          </a:prstGeom>
          <a:solidFill>
            <a:srgbClr val="C8185F"/>
          </a:solidFill>
          <a:ln w="12700">
            <a:solidFill>
              <a:srgbClr val="333333"/>
            </a:solidFill>
            <a:prstDash val="solid"/>
          </a:ln>
        </p:spPr>
      </p:sp>
      <p:sp>
        <p:nvSpPr>
          <p:cNvPr id="14" name="Text 11"/>
          <p:cNvSpPr txBox="1"/>
          <p:nvPr/>
        </p:nvSpPr>
        <p:spPr>
          <a:xfrm>
            <a:off x="1371600" y="3054096"/>
            <a:ext cx="685800" cy="565099"/>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Papers</a:t>
            </a:r>
            <a:endParaRPr lang="en-US" sz="1300" dirty="0"/>
          </a:p>
        </p:txBody>
      </p:sp>
      <p:sp>
        <p:nvSpPr>
          <p:cNvPr id="15" name="Text 12"/>
          <p:cNvSpPr txBox="1"/>
          <p:nvPr/>
        </p:nvSpPr>
        <p:spPr>
          <a:xfrm>
            <a:off x="2084832" y="3054096"/>
            <a:ext cx="1979066" cy="565099"/>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Four papers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Protocol, post-quantum security, stablecoin design, investor summary.</a:t>
            </a:r>
            <a:endParaRPr lang="en-US" sz="1300" dirty="0"/>
          </a:p>
        </p:txBody>
      </p:sp>
      <p:sp>
        <p:nvSpPr>
          <p:cNvPr id="16" name="Shape 13"/>
          <p:cNvSpPr/>
          <p:nvPr/>
        </p:nvSpPr>
        <p:spPr>
          <a:xfrm>
            <a:off x="548640" y="3646627"/>
            <a:ext cx="3515258" cy="0"/>
          </a:xfrm>
          <a:prstGeom prst="line">
            <a:avLst/>
          </a:prstGeom>
          <a:noFill/>
          <a:ln w="6350">
            <a:solidFill>
              <a:srgbClr val="E6E8EF"/>
            </a:solidFill>
            <a:prstDash val="solid"/>
          </a:ln>
        </p:spPr>
      </p:sp>
      <p:sp>
        <p:nvSpPr>
          <p:cNvPr id="17" name="Text 14"/>
          <p:cNvSpPr txBox="1"/>
          <p:nvPr/>
        </p:nvSpPr>
        <p:spPr>
          <a:xfrm>
            <a:off x="548640" y="3692347"/>
            <a:ext cx="658368" cy="565099"/>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Jan 2026</a:t>
            </a:r>
            <a:endParaRPr lang="en-US" sz="1300" dirty="0"/>
          </a:p>
        </p:txBody>
      </p:sp>
      <p:sp>
        <p:nvSpPr>
          <p:cNvPr id="18" name="Shape 15"/>
          <p:cNvSpPr/>
          <p:nvPr/>
        </p:nvSpPr>
        <p:spPr>
          <a:xfrm>
            <a:off x="1243584" y="3747211"/>
            <a:ext cx="73152" cy="73152"/>
          </a:xfrm>
          <a:prstGeom prst="rect">
            <a:avLst/>
          </a:prstGeom>
          <a:solidFill>
            <a:srgbClr val="C8185F"/>
          </a:solidFill>
          <a:ln w="12700">
            <a:solidFill>
              <a:srgbClr val="333333"/>
            </a:solidFill>
            <a:prstDash val="solid"/>
          </a:ln>
        </p:spPr>
      </p:sp>
      <p:sp>
        <p:nvSpPr>
          <p:cNvPr id="19" name="Text 16"/>
          <p:cNvSpPr txBox="1"/>
          <p:nvPr/>
        </p:nvSpPr>
        <p:spPr>
          <a:xfrm>
            <a:off x="1371600" y="3692347"/>
            <a:ext cx="685800" cy="565099"/>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Proto</a:t>
            </a:r>
            <a:endParaRPr lang="en-US" sz="1300" dirty="0"/>
          </a:p>
        </p:txBody>
      </p:sp>
      <p:sp>
        <p:nvSpPr>
          <p:cNvPr id="20" name="Text 17"/>
          <p:cNvSpPr txBox="1"/>
          <p:nvPr/>
        </p:nvSpPr>
        <p:spPr>
          <a:xfrm>
            <a:off x="2084832" y="3692347"/>
            <a:ext cx="1979066" cy="565099"/>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First prototype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An SVM node with confidential tokens; the RandScan explorer.</a:t>
            </a:r>
            <a:endParaRPr lang="en-US" sz="1300" dirty="0"/>
          </a:p>
        </p:txBody>
      </p:sp>
      <p:sp>
        <p:nvSpPr>
          <p:cNvPr id="21" name="Shape 18"/>
          <p:cNvSpPr/>
          <p:nvPr/>
        </p:nvSpPr>
        <p:spPr>
          <a:xfrm>
            <a:off x="548640" y="4284878"/>
            <a:ext cx="3515258" cy="0"/>
          </a:xfrm>
          <a:prstGeom prst="line">
            <a:avLst/>
          </a:prstGeom>
          <a:noFill/>
          <a:ln w="6350">
            <a:solidFill>
              <a:srgbClr val="E6E8EF"/>
            </a:solidFill>
            <a:prstDash val="solid"/>
          </a:ln>
        </p:spPr>
      </p:sp>
      <p:sp>
        <p:nvSpPr>
          <p:cNvPr id="22" name="Text 19"/>
          <p:cNvSpPr txBox="1"/>
          <p:nvPr/>
        </p:nvSpPr>
        <p:spPr>
          <a:xfrm>
            <a:off x="548640" y="4330598"/>
            <a:ext cx="658368" cy="565099"/>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Jun 2026</a:t>
            </a:r>
            <a:endParaRPr lang="en-US" sz="1300" dirty="0"/>
          </a:p>
        </p:txBody>
      </p:sp>
      <p:sp>
        <p:nvSpPr>
          <p:cNvPr id="23" name="Shape 20"/>
          <p:cNvSpPr/>
          <p:nvPr/>
        </p:nvSpPr>
        <p:spPr>
          <a:xfrm>
            <a:off x="1243584" y="4385462"/>
            <a:ext cx="73152" cy="73152"/>
          </a:xfrm>
          <a:prstGeom prst="rect">
            <a:avLst/>
          </a:prstGeom>
          <a:solidFill>
            <a:srgbClr val="C8185F"/>
          </a:solidFill>
          <a:ln w="12700">
            <a:solidFill>
              <a:srgbClr val="333333"/>
            </a:solidFill>
            <a:prstDash val="solid"/>
          </a:ln>
        </p:spPr>
      </p:sp>
      <p:sp>
        <p:nvSpPr>
          <p:cNvPr id="24" name="Text 21"/>
          <p:cNvSpPr txBox="1"/>
          <p:nvPr/>
        </p:nvSpPr>
        <p:spPr>
          <a:xfrm>
            <a:off x="1371600" y="4330598"/>
            <a:ext cx="685800" cy="565099"/>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Design</a:t>
            </a:r>
            <a:endParaRPr lang="en-US" sz="1300" dirty="0"/>
          </a:p>
        </p:txBody>
      </p:sp>
      <p:sp>
        <p:nvSpPr>
          <p:cNvPr id="25" name="Text 22"/>
          <p:cNvSpPr txBox="1"/>
          <p:nvPr/>
        </p:nvSpPr>
        <p:spPr>
          <a:xfrm>
            <a:off x="2084832" y="4330598"/>
            <a:ext cx="1979066" cy="565099"/>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EVM execution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Execution moved from SVM to EVM; private gas settlement.</a:t>
            </a:r>
            <a:endParaRPr lang="en-US" sz="1300" dirty="0"/>
          </a:p>
        </p:txBody>
      </p:sp>
      <p:sp>
        <p:nvSpPr>
          <p:cNvPr id="26" name="Shape 23"/>
          <p:cNvSpPr/>
          <p:nvPr/>
        </p:nvSpPr>
        <p:spPr>
          <a:xfrm>
            <a:off x="548640" y="4923130"/>
            <a:ext cx="3515258" cy="0"/>
          </a:xfrm>
          <a:prstGeom prst="line">
            <a:avLst/>
          </a:prstGeom>
          <a:noFill/>
          <a:ln w="6350">
            <a:solidFill>
              <a:srgbClr val="E6E8EF"/>
            </a:solidFill>
            <a:prstDash val="solid"/>
          </a:ln>
        </p:spPr>
      </p:sp>
      <p:sp>
        <p:nvSpPr>
          <p:cNvPr id="27" name="Text 24"/>
          <p:cNvSpPr txBox="1"/>
          <p:nvPr/>
        </p:nvSpPr>
        <p:spPr>
          <a:xfrm>
            <a:off x="548640" y="4968850"/>
            <a:ext cx="658368" cy="565099"/>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Aug 2026</a:t>
            </a:r>
            <a:endParaRPr lang="en-US" sz="1300" dirty="0"/>
          </a:p>
        </p:txBody>
      </p:sp>
      <p:sp>
        <p:nvSpPr>
          <p:cNvPr id="28" name="Shape 25"/>
          <p:cNvSpPr/>
          <p:nvPr/>
        </p:nvSpPr>
        <p:spPr>
          <a:xfrm>
            <a:off x="1243584" y="5023714"/>
            <a:ext cx="73152" cy="73152"/>
          </a:xfrm>
          <a:prstGeom prst="rect">
            <a:avLst/>
          </a:prstGeom>
          <a:solidFill>
            <a:srgbClr val="C8185F"/>
          </a:solidFill>
          <a:ln w="12700">
            <a:solidFill>
              <a:srgbClr val="333333"/>
            </a:solidFill>
            <a:prstDash val="solid"/>
          </a:ln>
        </p:spPr>
      </p:sp>
      <p:sp>
        <p:nvSpPr>
          <p:cNvPr id="29" name="Text 26"/>
          <p:cNvSpPr txBox="1"/>
          <p:nvPr/>
        </p:nvSpPr>
        <p:spPr>
          <a:xfrm>
            <a:off x="1371600" y="4968850"/>
            <a:ext cx="685800" cy="565099"/>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Design</a:t>
            </a:r>
            <a:endParaRPr lang="en-US" sz="1300" dirty="0"/>
          </a:p>
        </p:txBody>
      </p:sp>
      <p:sp>
        <p:nvSpPr>
          <p:cNvPr id="30" name="Text 27"/>
          <p:cNvSpPr txBox="1"/>
          <p:nvPr/>
        </p:nvSpPr>
        <p:spPr>
          <a:xfrm>
            <a:off x="2084832" y="4968850"/>
            <a:ext cx="1979066" cy="565099"/>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Private computation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Confidential programs; shielded bridged dollars.</a:t>
            </a:r>
            <a:endParaRPr lang="en-US" sz="1300" dirty="0"/>
          </a:p>
        </p:txBody>
      </p:sp>
      <p:sp>
        <p:nvSpPr>
          <p:cNvPr id="31" name="Shape 28"/>
          <p:cNvSpPr/>
          <p:nvPr/>
        </p:nvSpPr>
        <p:spPr>
          <a:xfrm>
            <a:off x="548640" y="5561381"/>
            <a:ext cx="3515258" cy="0"/>
          </a:xfrm>
          <a:prstGeom prst="line">
            <a:avLst/>
          </a:prstGeom>
          <a:noFill/>
          <a:ln w="6350">
            <a:solidFill>
              <a:srgbClr val="E6E8EF"/>
            </a:solidFill>
            <a:prstDash val="solid"/>
          </a:ln>
        </p:spPr>
      </p:sp>
      <p:sp>
        <p:nvSpPr>
          <p:cNvPr id="32" name="Text 29"/>
          <p:cNvSpPr txBox="1"/>
          <p:nvPr/>
        </p:nvSpPr>
        <p:spPr>
          <a:xfrm>
            <a:off x="548640" y="5607101"/>
            <a:ext cx="658368" cy="565099"/>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Sep 2026</a:t>
            </a:r>
            <a:endParaRPr lang="en-US" sz="1300" dirty="0"/>
          </a:p>
        </p:txBody>
      </p:sp>
      <p:sp>
        <p:nvSpPr>
          <p:cNvPr id="33" name="Shape 30"/>
          <p:cNvSpPr/>
          <p:nvPr/>
        </p:nvSpPr>
        <p:spPr>
          <a:xfrm>
            <a:off x="1243584" y="5661965"/>
            <a:ext cx="73152" cy="73152"/>
          </a:xfrm>
          <a:prstGeom prst="rect">
            <a:avLst/>
          </a:prstGeom>
          <a:solidFill>
            <a:srgbClr val="C8185F"/>
          </a:solidFill>
          <a:ln w="12700">
            <a:solidFill>
              <a:srgbClr val="333333"/>
            </a:solidFill>
            <a:prstDash val="solid"/>
          </a:ln>
        </p:spPr>
      </p:sp>
      <p:sp>
        <p:nvSpPr>
          <p:cNvPr id="34" name="Text 31"/>
          <p:cNvSpPr txBox="1"/>
          <p:nvPr/>
        </p:nvSpPr>
        <p:spPr>
          <a:xfrm>
            <a:off x="1371600" y="5607101"/>
            <a:ext cx="685800" cy="565099"/>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Rebuild</a:t>
            </a:r>
            <a:endParaRPr lang="en-US" sz="1300" dirty="0"/>
          </a:p>
        </p:txBody>
      </p:sp>
      <p:sp>
        <p:nvSpPr>
          <p:cNvPr id="35" name="Text 32"/>
          <p:cNvSpPr txBox="1"/>
          <p:nvPr/>
        </p:nvSpPr>
        <p:spPr>
          <a:xfrm>
            <a:off x="2084832" y="5607101"/>
            <a:ext cx="1979066" cy="565099"/>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RISC-V zkVM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A hash-based STARK, no trusted setup; the node from 9 Sep.</a:t>
            </a:r>
            <a:endParaRPr lang="en-US" sz="1300" dirty="0"/>
          </a:p>
        </p:txBody>
      </p:sp>
      <p:sp>
        <p:nvSpPr>
          <p:cNvPr id="36" name="Text 33"/>
          <p:cNvSpPr txBox="1"/>
          <p:nvPr/>
        </p:nvSpPr>
        <p:spPr>
          <a:xfrm>
            <a:off x="4338218" y="2743200"/>
            <a:ext cx="3515258" cy="256032"/>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SHIPPED, SEP TO OCT 2026</a:t>
            </a:r>
            <a:endParaRPr lang="en-US" sz="1300" dirty="0"/>
          </a:p>
        </p:txBody>
      </p:sp>
      <p:sp>
        <p:nvSpPr>
          <p:cNvPr id="37" name="Text 34"/>
          <p:cNvSpPr txBox="1"/>
          <p:nvPr/>
        </p:nvSpPr>
        <p:spPr>
          <a:xfrm>
            <a:off x="4338218" y="3054096"/>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16 Sep</a:t>
            </a:r>
            <a:endParaRPr lang="en-US" sz="1300" dirty="0"/>
          </a:p>
        </p:txBody>
      </p:sp>
      <p:sp>
        <p:nvSpPr>
          <p:cNvPr id="38" name="Shape 35"/>
          <p:cNvSpPr/>
          <p:nvPr/>
        </p:nvSpPr>
        <p:spPr>
          <a:xfrm>
            <a:off x="5033162" y="3108960"/>
            <a:ext cx="73152" cy="73152"/>
          </a:xfrm>
          <a:prstGeom prst="rect">
            <a:avLst/>
          </a:prstGeom>
          <a:solidFill>
            <a:srgbClr val="C8185F"/>
          </a:solidFill>
          <a:ln w="12700">
            <a:solidFill>
              <a:srgbClr val="333333"/>
            </a:solidFill>
            <a:prstDash val="solid"/>
          </a:ln>
        </p:spPr>
      </p:sp>
      <p:sp>
        <p:nvSpPr>
          <p:cNvPr id="39" name="Text 36"/>
          <p:cNvSpPr txBox="1"/>
          <p:nvPr/>
        </p:nvSpPr>
        <p:spPr>
          <a:xfrm>
            <a:off x="5161178" y="3054096"/>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v0.1</a:t>
            </a:r>
            <a:endParaRPr lang="en-US" sz="1300" dirty="0"/>
          </a:p>
        </p:txBody>
      </p:sp>
      <p:sp>
        <p:nvSpPr>
          <p:cNvPr id="40" name="Text 37"/>
          <p:cNvSpPr txBox="1"/>
          <p:nvPr/>
        </p:nvSpPr>
        <p:spPr>
          <a:xfrm>
            <a:off x="5874410" y="3054096"/>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First release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A week after the first commit.</a:t>
            </a:r>
            <a:endParaRPr lang="en-US" sz="1300" dirty="0"/>
          </a:p>
        </p:txBody>
      </p:sp>
      <p:sp>
        <p:nvSpPr>
          <p:cNvPr id="41" name="Shape 38"/>
          <p:cNvSpPr/>
          <p:nvPr/>
        </p:nvSpPr>
        <p:spPr>
          <a:xfrm>
            <a:off x="4338218" y="3540252"/>
            <a:ext cx="3515258" cy="0"/>
          </a:xfrm>
          <a:prstGeom prst="line">
            <a:avLst/>
          </a:prstGeom>
          <a:noFill/>
          <a:ln w="6350">
            <a:solidFill>
              <a:srgbClr val="E6E8EF"/>
            </a:solidFill>
            <a:prstDash val="solid"/>
          </a:ln>
        </p:spPr>
      </p:sp>
      <p:sp>
        <p:nvSpPr>
          <p:cNvPr id="42" name="Text 39"/>
          <p:cNvSpPr txBox="1"/>
          <p:nvPr/>
        </p:nvSpPr>
        <p:spPr>
          <a:xfrm>
            <a:off x="4338218" y="3585972"/>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20 Sep</a:t>
            </a:r>
            <a:endParaRPr lang="en-US" sz="1300" dirty="0"/>
          </a:p>
        </p:txBody>
      </p:sp>
      <p:sp>
        <p:nvSpPr>
          <p:cNvPr id="43" name="Shape 40"/>
          <p:cNvSpPr/>
          <p:nvPr/>
        </p:nvSpPr>
        <p:spPr>
          <a:xfrm>
            <a:off x="5033162" y="3640836"/>
            <a:ext cx="73152" cy="73152"/>
          </a:xfrm>
          <a:prstGeom prst="rect">
            <a:avLst/>
          </a:prstGeom>
          <a:solidFill>
            <a:srgbClr val="C8185F"/>
          </a:solidFill>
          <a:ln w="12700">
            <a:solidFill>
              <a:srgbClr val="333333"/>
            </a:solidFill>
            <a:prstDash val="solid"/>
          </a:ln>
        </p:spPr>
      </p:sp>
      <p:sp>
        <p:nvSpPr>
          <p:cNvPr id="44" name="Text 41"/>
          <p:cNvSpPr txBox="1"/>
          <p:nvPr/>
        </p:nvSpPr>
        <p:spPr>
          <a:xfrm>
            <a:off x="5161178" y="3585972"/>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chain 14</a:t>
            </a:r>
            <a:endParaRPr lang="en-US" sz="1300" dirty="0"/>
          </a:p>
        </p:txBody>
      </p:sp>
      <p:sp>
        <p:nvSpPr>
          <p:cNvPr id="45" name="Text 42"/>
          <p:cNvSpPr txBox="1"/>
          <p:nvPr/>
        </p:nvSpPr>
        <p:spPr>
          <a:xfrm>
            <a:off x="5874410" y="3585972"/>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Test network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First public test chain.</a:t>
            </a:r>
            <a:endParaRPr lang="en-US" sz="1300" dirty="0"/>
          </a:p>
        </p:txBody>
      </p:sp>
      <p:sp>
        <p:nvSpPr>
          <p:cNvPr id="46" name="Shape 43"/>
          <p:cNvSpPr/>
          <p:nvPr/>
        </p:nvSpPr>
        <p:spPr>
          <a:xfrm>
            <a:off x="4338218" y="4072128"/>
            <a:ext cx="3515258" cy="0"/>
          </a:xfrm>
          <a:prstGeom prst="line">
            <a:avLst/>
          </a:prstGeom>
          <a:noFill/>
          <a:ln w="6350">
            <a:solidFill>
              <a:srgbClr val="E6E8EF"/>
            </a:solidFill>
            <a:prstDash val="solid"/>
          </a:ln>
        </p:spPr>
      </p:sp>
      <p:sp>
        <p:nvSpPr>
          <p:cNvPr id="47" name="Text 44"/>
          <p:cNvSpPr txBox="1"/>
          <p:nvPr/>
        </p:nvSpPr>
        <p:spPr>
          <a:xfrm>
            <a:off x="4338218" y="4117848"/>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28 Sep</a:t>
            </a:r>
            <a:endParaRPr lang="en-US" sz="1300" dirty="0"/>
          </a:p>
        </p:txBody>
      </p:sp>
      <p:sp>
        <p:nvSpPr>
          <p:cNvPr id="48" name="Shape 45"/>
          <p:cNvSpPr/>
          <p:nvPr/>
        </p:nvSpPr>
        <p:spPr>
          <a:xfrm>
            <a:off x="5033162" y="4172712"/>
            <a:ext cx="73152" cy="73152"/>
          </a:xfrm>
          <a:prstGeom prst="rect">
            <a:avLst/>
          </a:prstGeom>
          <a:solidFill>
            <a:srgbClr val="C8185F"/>
          </a:solidFill>
          <a:ln w="12700">
            <a:solidFill>
              <a:srgbClr val="333333"/>
            </a:solidFill>
            <a:prstDash val="solid"/>
          </a:ln>
        </p:spPr>
      </p:sp>
      <p:sp>
        <p:nvSpPr>
          <p:cNvPr id="49" name="Text 46"/>
          <p:cNvSpPr txBox="1"/>
          <p:nvPr/>
        </p:nvSpPr>
        <p:spPr>
          <a:xfrm>
            <a:off x="5161178" y="4117848"/>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v0.6</a:t>
            </a:r>
            <a:endParaRPr lang="en-US" sz="1300" dirty="0"/>
          </a:p>
        </p:txBody>
      </p:sp>
      <p:sp>
        <p:nvSpPr>
          <p:cNvPr id="50" name="Text 47"/>
          <p:cNvSpPr txBox="1"/>
          <p:nvPr/>
        </p:nvSpPr>
        <p:spPr>
          <a:xfrm>
            <a:off x="5874410" y="4117848"/>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Delegated proving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A prover that can read, never spend.</a:t>
            </a:r>
            <a:endParaRPr lang="en-US" sz="1300" dirty="0"/>
          </a:p>
        </p:txBody>
      </p:sp>
      <p:sp>
        <p:nvSpPr>
          <p:cNvPr id="51" name="Shape 48"/>
          <p:cNvSpPr/>
          <p:nvPr/>
        </p:nvSpPr>
        <p:spPr>
          <a:xfrm>
            <a:off x="4338218" y="4604004"/>
            <a:ext cx="3515258" cy="0"/>
          </a:xfrm>
          <a:prstGeom prst="line">
            <a:avLst/>
          </a:prstGeom>
          <a:noFill/>
          <a:ln w="6350">
            <a:solidFill>
              <a:srgbClr val="E6E8EF"/>
            </a:solidFill>
            <a:prstDash val="solid"/>
          </a:ln>
        </p:spPr>
      </p:sp>
      <p:sp>
        <p:nvSpPr>
          <p:cNvPr id="52" name="Text 49"/>
          <p:cNvSpPr txBox="1"/>
          <p:nvPr/>
        </p:nvSpPr>
        <p:spPr>
          <a:xfrm>
            <a:off x="4338218" y="4649724"/>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29 Sep</a:t>
            </a:r>
            <a:endParaRPr lang="en-US" sz="1300" dirty="0"/>
          </a:p>
        </p:txBody>
      </p:sp>
      <p:sp>
        <p:nvSpPr>
          <p:cNvPr id="53" name="Shape 50"/>
          <p:cNvSpPr/>
          <p:nvPr/>
        </p:nvSpPr>
        <p:spPr>
          <a:xfrm>
            <a:off x="5033162" y="4704588"/>
            <a:ext cx="73152" cy="73152"/>
          </a:xfrm>
          <a:prstGeom prst="rect">
            <a:avLst/>
          </a:prstGeom>
          <a:solidFill>
            <a:srgbClr val="C8185F"/>
          </a:solidFill>
          <a:ln w="12700">
            <a:solidFill>
              <a:srgbClr val="333333"/>
            </a:solidFill>
            <a:prstDash val="solid"/>
          </a:ln>
        </p:spPr>
      </p:sp>
      <p:sp>
        <p:nvSpPr>
          <p:cNvPr id="54" name="Text 51"/>
          <p:cNvSpPr txBox="1"/>
          <p:nvPr/>
        </p:nvSpPr>
        <p:spPr>
          <a:xfrm>
            <a:off x="5161178" y="4649724"/>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chain 17</a:t>
            </a:r>
            <a:endParaRPr lang="en-US" sz="1300" dirty="0"/>
          </a:p>
        </p:txBody>
      </p:sp>
      <p:sp>
        <p:nvSpPr>
          <p:cNvPr id="55" name="Text 52"/>
          <p:cNvSpPr txBox="1"/>
          <p:nvPr/>
        </p:nvSpPr>
        <p:spPr>
          <a:xfrm>
            <a:off x="5874410" y="4649724"/>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Split authorisation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The spend key's proof stays on the device.</a:t>
            </a:r>
            <a:endParaRPr lang="en-US" sz="1300" dirty="0"/>
          </a:p>
        </p:txBody>
      </p:sp>
      <p:sp>
        <p:nvSpPr>
          <p:cNvPr id="56" name="Shape 53"/>
          <p:cNvSpPr/>
          <p:nvPr/>
        </p:nvSpPr>
        <p:spPr>
          <a:xfrm>
            <a:off x="4338218" y="5135880"/>
            <a:ext cx="3515258" cy="0"/>
          </a:xfrm>
          <a:prstGeom prst="line">
            <a:avLst/>
          </a:prstGeom>
          <a:noFill/>
          <a:ln w="6350">
            <a:solidFill>
              <a:srgbClr val="E6E8EF"/>
            </a:solidFill>
            <a:prstDash val="solid"/>
          </a:ln>
        </p:spPr>
      </p:sp>
      <p:sp>
        <p:nvSpPr>
          <p:cNvPr id="57" name="Text 54"/>
          <p:cNvSpPr txBox="1"/>
          <p:nvPr/>
        </p:nvSpPr>
        <p:spPr>
          <a:xfrm>
            <a:off x="4338218" y="5181600"/>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1 Oct</a:t>
            </a:r>
            <a:endParaRPr lang="en-US" sz="1300" dirty="0"/>
          </a:p>
        </p:txBody>
      </p:sp>
      <p:sp>
        <p:nvSpPr>
          <p:cNvPr id="58" name="Shape 55"/>
          <p:cNvSpPr/>
          <p:nvPr/>
        </p:nvSpPr>
        <p:spPr>
          <a:xfrm>
            <a:off x="5033162" y="5236464"/>
            <a:ext cx="73152" cy="73152"/>
          </a:xfrm>
          <a:prstGeom prst="rect">
            <a:avLst/>
          </a:prstGeom>
          <a:solidFill>
            <a:srgbClr val="C8185F"/>
          </a:solidFill>
          <a:ln w="12700">
            <a:solidFill>
              <a:srgbClr val="333333"/>
            </a:solidFill>
            <a:prstDash val="solid"/>
          </a:ln>
        </p:spPr>
      </p:sp>
      <p:sp>
        <p:nvSpPr>
          <p:cNvPr id="59" name="Text 56"/>
          <p:cNvSpPr txBox="1"/>
          <p:nvPr/>
        </p:nvSpPr>
        <p:spPr>
          <a:xfrm>
            <a:off x="5161178" y="5181600"/>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chain 20</a:t>
            </a:r>
            <a:endParaRPr lang="en-US" sz="1300" dirty="0"/>
          </a:p>
        </p:txBody>
      </p:sp>
      <p:sp>
        <p:nvSpPr>
          <p:cNvPr id="60" name="Text 57"/>
          <p:cNvSpPr txBox="1"/>
          <p:nvPr/>
        </p:nvSpPr>
        <p:spPr>
          <a:xfrm>
            <a:off x="5874410" y="5181600"/>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Programs with state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Program vaults, a consensus fix, a bridge round trip.</a:t>
            </a:r>
            <a:endParaRPr lang="en-US" sz="1300" dirty="0"/>
          </a:p>
        </p:txBody>
      </p:sp>
      <p:sp>
        <p:nvSpPr>
          <p:cNvPr id="61" name="Shape 58"/>
          <p:cNvSpPr/>
          <p:nvPr/>
        </p:nvSpPr>
        <p:spPr>
          <a:xfrm>
            <a:off x="4338218" y="5667756"/>
            <a:ext cx="3515258" cy="0"/>
          </a:xfrm>
          <a:prstGeom prst="line">
            <a:avLst/>
          </a:prstGeom>
          <a:noFill/>
          <a:ln w="6350">
            <a:solidFill>
              <a:srgbClr val="E6E8EF"/>
            </a:solidFill>
            <a:prstDash val="solid"/>
          </a:ln>
        </p:spPr>
      </p:sp>
      <p:sp>
        <p:nvSpPr>
          <p:cNvPr id="62" name="Text 59"/>
          <p:cNvSpPr txBox="1"/>
          <p:nvPr/>
        </p:nvSpPr>
        <p:spPr>
          <a:xfrm>
            <a:off x="4338218" y="5713476"/>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2 Oct</a:t>
            </a:r>
            <a:endParaRPr lang="en-US" sz="1300" dirty="0"/>
          </a:p>
        </p:txBody>
      </p:sp>
      <p:sp>
        <p:nvSpPr>
          <p:cNvPr id="63" name="Shape 60"/>
          <p:cNvSpPr/>
          <p:nvPr/>
        </p:nvSpPr>
        <p:spPr>
          <a:xfrm>
            <a:off x="5033162" y="5768340"/>
            <a:ext cx="73152" cy="73152"/>
          </a:xfrm>
          <a:prstGeom prst="rect">
            <a:avLst/>
          </a:prstGeom>
          <a:solidFill>
            <a:srgbClr val="C8185F"/>
          </a:solidFill>
          <a:ln w="12700">
            <a:solidFill>
              <a:srgbClr val="333333"/>
            </a:solidFill>
            <a:prstDash val="solid"/>
          </a:ln>
        </p:spPr>
      </p:sp>
      <p:sp>
        <p:nvSpPr>
          <p:cNvPr id="64" name="Text 61"/>
          <p:cNvSpPr txBox="1"/>
          <p:nvPr/>
        </p:nvSpPr>
        <p:spPr>
          <a:xfrm>
            <a:off x="5161178" y="5713476"/>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v0.7.1</a:t>
            </a:r>
            <a:endParaRPr lang="en-US" sz="1300" dirty="0"/>
          </a:p>
        </p:txBody>
      </p:sp>
      <p:sp>
        <p:nvSpPr>
          <p:cNvPr id="65" name="Text 62"/>
          <p:cNvSpPr txBox="1"/>
          <p:nvPr/>
        </p:nvSpPr>
        <p:spPr>
          <a:xfrm>
            <a:off x="5874410" y="5713476"/>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Signed releases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Built by CI, attested and signed.</a:t>
            </a:r>
            <a:endParaRPr lang="en-US" sz="1300" dirty="0"/>
          </a:p>
        </p:txBody>
      </p:sp>
      <p:sp>
        <p:nvSpPr>
          <p:cNvPr id="66" name="Text 63"/>
          <p:cNvSpPr txBox="1"/>
          <p:nvPr/>
        </p:nvSpPr>
        <p:spPr>
          <a:xfrm>
            <a:off x="8127797" y="2743200"/>
            <a:ext cx="3515258" cy="256032"/>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NEXT, MONTHS FROM THE SEED CLOSE</a:t>
            </a:r>
            <a:endParaRPr lang="en-US" sz="1300" dirty="0"/>
          </a:p>
        </p:txBody>
      </p:sp>
      <p:sp>
        <p:nvSpPr>
          <p:cNvPr id="67" name="Text 64"/>
          <p:cNvSpPr txBox="1"/>
          <p:nvPr/>
        </p:nvSpPr>
        <p:spPr>
          <a:xfrm>
            <a:off x="8127797" y="3054096"/>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0–3</a:t>
            </a:r>
            <a:endParaRPr lang="en-US" sz="1300" dirty="0"/>
          </a:p>
        </p:txBody>
      </p:sp>
      <p:sp>
        <p:nvSpPr>
          <p:cNvPr id="68" name="Shape 65"/>
          <p:cNvSpPr/>
          <p:nvPr/>
        </p:nvSpPr>
        <p:spPr>
          <a:xfrm>
            <a:off x="8822741" y="3108960"/>
            <a:ext cx="73152" cy="73152"/>
          </a:xfrm>
          <a:prstGeom prst="rect">
            <a:avLst/>
          </a:prstGeom>
          <a:solidFill>
            <a:srgbClr val="D9DCE6"/>
          </a:solidFill>
          <a:ln w="12700">
            <a:solidFill>
              <a:srgbClr val="333333"/>
            </a:solidFill>
            <a:prstDash val="solid"/>
          </a:ln>
        </p:spPr>
      </p:sp>
      <p:sp>
        <p:nvSpPr>
          <p:cNvPr id="69" name="Text 66"/>
          <p:cNvSpPr txBox="1"/>
          <p:nvPr/>
        </p:nvSpPr>
        <p:spPr>
          <a:xfrm>
            <a:off x="8950757" y="3054096"/>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Operate</a:t>
            </a:r>
            <a:endParaRPr lang="en-US" sz="1300" dirty="0"/>
          </a:p>
        </p:txBody>
      </p:sp>
      <p:sp>
        <p:nvSpPr>
          <p:cNvPr id="70" name="Text 67"/>
          <p:cNvSpPr txBox="1"/>
          <p:nvPr/>
        </p:nvSpPr>
        <p:spPr>
          <a:xfrm>
            <a:off x="9663989" y="3054096"/>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Keys leave the team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Three operators by 1 Nov (target).</a:t>
            </a:r>
            <a:endParaRPr lang="en-US" sz="1300" dirty="0"/>
          </a:p>
        </p:txBody>
      </p:sp>
      <p:sp>
        <p:nvSpPr>
          <p:cNvPr id="71" name="Shape 68"/>
          <p:cNvSpPr/>
          <p:nvPr/>
        </p:nvSpPr>
        <p:spPr>
          <a:xfrm>
            <a:off x="8127797" y="3540252"/>
            <a:ext cx="3515258" cy="0"/>
          </a:xfrm>
          <a:prstGeom prst="line">
            <a:avLst/>
          </a:prstGeom>
          <a:noFill/>
          <a:ln w="6350">
            <a:solidFill>
              <a:srgbClr val="E6E8EF"/>
            </a:solidFill>
            <a:prstDash val="solid"/>
          </a:ln>
        </p:spPr>
      </p:sp>
      <p:sp>
        <p:nvSpPr>
          <p:cNvPr id="72" name="Text 69"/>
          <p:cNvSpPr txBox="1"/>
          <p:nvPr/>
        </p:nvSpPr>
        <p:spPr>
          <a:xfrm>
            <a:off x="8127797" y="3585972"/>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3–6</a:t>
            </a:r>
            <a:endParaRPr lang="en-US" sz="1300" dirty="0"/>
          </a:p>
        </p:txBody>
      </p:sp>
      <p:sp>
        <p:nvSpPr>
          <p:cNvPr id="73" name="Shape 70"/>
          <p:cNvSpPr/>
          <p:nvPr/>
        </p:nvSpPr>
        <p:spPr>
          <a:xfrm>
            <a:off x="8822741" y="3640836"/>
            <a:ext cx="73152" cy="73152"/>
          </a:xfrm>
          <a:prstGeom prst="rect">
            <a:avLst/>
          </a:prstGeom>
          <a:solidFill>
            <a:srgbClr val="D9DCE6"/>
          </a:solidFill>
          <a:ln w="12700">
            <a:solidFill>
              <a:srgbClr val="333333"/>
            </a:solidFill>
            <a:prstDash val="solid"/>
          </a:ln>
        </p:spPr>
      </p:sp>
      <p:sp>
        <p:nvSpPr>
          <p:cNvPr id="74" name="Text 71"/>
          <p:cNvSpPr txBox="1"/>
          <p:nvPr/>
        </p:nvSpPr>
        <p:spPr>
          <a:xfrm>
            <a:off x="8950757" y="3585972"/>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Scale</a:t>
            </a:r>
            <a:endParaRPr lang="en-US" sz="1300" dirty="0"/>
          </a:p>
        </p:txBody>
      </p:sp>
      <p:sp>
        <p:nvSpPr>
          <p:cNvPr id="75" name="Text 72"/>
          <p:cNvSpPr txBox="1"/>
          <p:nvPr/>
        </p:nvSpPr>
        <p:spPr>
          <a:xfrm>
            <a:off x="9663989" y="3585972"/>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Founding round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Gated on the test-profile exit.</a:t>
            </a:r>
            <a:endParaRPr lang="en-US" sz="1300" dirty="0"/>
          </a:p>
        </p:txBody>
      </p:sp>
      <p:sp>
        <p:nvSpPr>
          <p:cNvPr id="76" name="Shape 73"/>
          <p:cNvSpPr/>
          <p:nvPr/>
        </p:nvSpPr>
        <p:spPr>
          <a:xfrm>
            <a:off x="8127797" y="4072128"/>
            <a:ext cx="3515258" cy="0"/>
          </a:xfrm>
          <a:prstGeom prst="line">
            <a:avLst/>
          </a:prstGeom>
          <a:noFill/>
          <a:ln w="6350">
            <a:solidFill>
              <a:srgbClr val="E6E8EF"/>
            </a:solidFill>
            <a:prstDash val="solid"/>
          </a:ln>
        </p:spPr>
      </p:sp>
      <p:sp>
        <p:nvSpPr>
          <p:cNvPr id="77" name="Text 74"/>
          <p:cNvSpPr txBox="1"/>
          <p:nvPr/>
        </p:nvSpPr>
        <p:spPr>
          <a:xfrm>
            <a:off x="8127797" y="4117848"/>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6–9</a:t>
            </a:r>
            <a:endParaRPr lang="en-US" sz="1300" dirty="0"/>
          </a:p>
        </p:txBody>
      </p:sp>
      <p:sp>
        <p:nvSpPr>
          <p:cNvPr id="78" name="Shape 75"/>
          <p:cNvSpPr/>
          <p:nvPr/>
        </p:nvSpPr>
        <p:spPr>
          <a:xfrm>
            <a:off x="8822741" y="4172712"/>
            <a:ext cx="73152" cy="73152"/>
          </a:xfrm>
          <a:prstGeom prst="rect">
            <a:avLst/>
          </a:prstGeom>
          <a:solidFill>
            <a:srgbClr val="D9DCE6"/>
          </a:solidFill>
          <a:ln w="12700">
            <a:solidFill>
              <a:srgbClr val="333333"/>
            </a:solidFill>
            <a:prstDash val="solid"/>
          </a:ln>
        </p:spPr>
      </p:sp>
      <p:sp>
        <p:nvSpPr>
          <p:cNvPr id="79" name="Text 76"/>
          <p:cNvSpPr txBox="1"/>
          <p:nvPr/>
        </p:nvSpPr>
        <p:spPr>
          <a:xfrm>
            <a:off x="8950757" y="4117848"/>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Secure</a:t>
            </a:r>
            <a:endParaRPr lang="en-US" sz="1300" dirty="0"/>
          </a:p>
        </p:txBody>
      </p:sp>
      <p:sp>
        <p:nvSpPr>
          <p:cNvPr id="80" name="Text 77"/>
          <p:cNvSpPr txBox="1"/>
          <p:nvPr/>
        </p:nvSpPr>
        <p:spPr>
          <a:xfrm>
            <a:off x="9663989" y="4117848"/>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Independent audit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Slashing on; scoped viewing keys; a custodian.</a:t>
            </a:r>
            <a:endParaRPr lang="en-US" sz="1300" dirty="0"/>
          </a:p>
        </p:txBody>
      </p:sp>
      <p:sp>
        <p:nvSpPr>
          <p:cNvPr id="81" name="Shape 78"/>
          <p:cNvSpPr/>
          <p:nvPr/>
        </p:nvSpPr>
        <p:spPr>
          <a:xfrm>
            <a:off x="8127797" y="4604004"/>
            <a:ext cx="3515258" cy="0"/>
          </a:xfrm>
          <a:prstGeom prst="line">
            <a:avLst/>
          </a:prstGeom>
          <a:noFill/>
          <a:ln w="6350">
            <a:solidFill>
              <a:srgbClr val="E6E8EF"/>
            </a:solidFill>
            <a:prstDash val="solid"/>
          </a:ln>
        </p:spPr>
      </p:sp>
      <p:sp>
        <p:nvSpPr>
          <p:cNvPr id="82" name="Text 79"/>
          <p:cNvSpPr txBox="1"/>
          <p:nvPr/>
        </p:nvSpPr>
        <p:spPr>
          <a:xfrm>
            <a:off x="8127797" y="4649724"/>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9–12</a:t>
            </a:r>
            <a:endParaRPr lang="en-US" sz="1300" dirty="0"/>
          </a:p>
        </p:txBody>
      </p:sp>
      <p:sp>
        <p:nvSpPr>
          <p:cNvPr id="83" name="Shape 80"/>
          <p:cNvSpPr/>
          <p:nvPr/>
        </p:nvSpPr>
        <p:spPr>
          <a:xfrm>
            <a:off x="8822741" y="4704588"/>
            <a:ext cx="73152" cy="73152"/>
          </a:xfrm>
          <a:prstGeom prst="rect">
            <a:avLst/>
          </a:prstGeom>
          <a:solidFill>
            <a:srgbClr val="D9DCE6"/>
          </a:solidFill>
          <a:ln w="12700">
            <a:solidFill>
              <a:srgbClr val="333333"/>
            </a:solidFill>
            <a:prstDash val="solid"/>
          </a:ln>
        </p:spPr>
      </p:sp>
      <p:sp>
        <p:nvSpPr>
          <p:cNvPr id="84" name="Text 81"/>
          <p:cNvSpPr txBox="1"/>
          <p:nvPr/>
        </p:nvSpPr>
        <p:spPr>
          <a:xfrm>
            <a:off x="8950757" y="4649724"/>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Open</a:t>
            </a:r>
            <a:endParaRPr lang="en-US" sz="1300" dirty="0"/>
          </a:p>
        </p:txBody>
      </p:sp>
      <p:sp>
        <p:nvSpPr>
          <p:cNvPr id="85" name="Text 82"/>
          <p:cNvSpPr txBox="1"/>
          <p:nvPr/>
        </p:nvSpPr>
        <p:spPr>
          <a:xfrm>
            <a:off x="9663989" y="4649724"/>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Outside validators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An open validator programme; larger programs.</a:t>
            </a:r>
            <a:endParaRPr lang="en-US" sz="1300" dirty="0"/>
          </a:p>
        </p:txBody>
      </p:sp>
      <p:sp>
        <p:nvSpPr>
          <p:cNvPr id="86" name="Shape 83"/>
          <p:cNvSpPr/>
          <p:nvPr/>
        </p:nvSpPr>
        <p:spPr>
          <a:xfrm>
            <a:off x="8127797" y="5135880"/>
            <a:ext cx="3515258" cy="0"/>
          </a:xfrm>
          <a:prstGeom prst="line">
            <a:avLst/>
          </a:prstGeom>
          <a:noFill/>
          <a:ln w="6350">
            <a:solidFill>
              <a:srgbClr val="E6E8EF"/>
            </a:solidFill>
            <a:prstDash val="solid"/>
          </a:ln>
        </p:spPr>
      </p:sp>
      <p:sp>
        <p:nvSpPr>
          <p:cNvPr id="87" name="Text 84"/>
          <p:cNvSpPr txBox="1"/>
          <p:nvPr/>
        </p:nvSpPr>
        <p:spPr>
          <a:xfrm>
            <a:off x="8127797" y="5181600"/>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12–16</a:t>
            </a:r>
            <a:endParaRPr lang="en-US" sz="1300" dirty="0"/>
          </a:p>
        </p:txBody>
      </p:sp>
      <p:sp>
        <p:nvSpPr>
          <p:cNvPr id="88" name="Shape 85"/>
          <p:cNvSpPr/>
          <p:nvPr/>
        </p:nvSpPr>
        <p:spPr>
          <a:xfrm>
            <a:off x="8822741" y="5236464"/>
            <a:ext cx="73152" cy="73152"/>
          </a:xfrm>
          <a:prstGeom prst="rect">
            <a:avLst/>
          </a:prstGeom>
          <a:solidFill>
            <a:srgbClr val="D9DCE6"/>
          </a:solidFill>
          <a:ln w="12700">
            <a:solidFill>
              <a:srgbClr val="333333"/>
            </a:solidFill>
            <a:prstDash val="solid"/>
          </a:ln>
        </p:spPr>
      </p:sp>
      <p:sp>
        <p:nvSpPr>
          <p:cNvPr id="89" name="Text 86"/>
          <p:cNvSpPr txBox="1"/>
          <p:nvPr/>
        </p:nvSpPr>
        <p:spPr>
          <a:xfrm>
            <a:off x="8950757" y="5181600"/>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Sell</a:t>
            </a:r>
            <a:endParaRPr lang="en-US" sz="1300" dirty="0"/>
          </a:p>
        </p:txBody>
      </p:sp>
      <p:sp>
        <p:nvSpPr>
          <p:cNvPr id="90" name="Text 87"/>
          <p:cNvSpPr txBox="1"/>
          <p:nvPr/>
        </p:nvSpPr>
        <p:spPr>
          <a:xfrm>
            <a:off x="9663989" y="5181600"/>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Validator sale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To operators who ran a stage.</a:t>
            </a:r>
            <a:endParaRPr lang="en-US" sz="1300" dirty="0"/>
          </a:p>
        </p:txBody>
      </p:sp>
      <p:sp>
        <p:nvSpPr>
          <p:cNvPr id="91" name="Shape 88"/>
          <p:cNvSpPr/>
          <p:nvPr/>
        </p:nvSpPr>
        <p:spPr>
          <a:xfrm>
            <a:off x="8127797" y="5667756"/>
            <a:ext cx="3515258" cy="0"/>
          </a:xfrm>
          <a:prstGeom prst="line">
            <a:avLst/>
          </a:prstGeom>
          <a:noFill/>
          <a:ln w="6350">
            <a:solidFill>
              <a:srgbClr val="E6E8EF"/>
            </a:solidFill>
            <a:prstDash val="solid"/>
          </a:ln>
        </p:spPr>
      </p:sp>
      <p:sp>
        <p:nvSpPr>
          <p:cNvPr id="92" name="Text 89"/>
          <p:cNvSpPr txBox="1"/>
          <p:nvPr/>
        </p:nvSpPr>
        <p:spPr>
          <a:xfrm>
            <a:off x="8127797" y="5713476"/>
            <a:ext cx="658368" cy="458724"/>
          </a:xfrm>
          <a:prstGeom prst="rect">
            <a:avLst/>
          </a:prstGeom>
          <a:noFill/>
          <a:ln/>
        </p:spPr>
        <p:txBody>
          <a:bodyPr wrap="square" lIns="0" tIns="0" rIns="0" bIns="0" rtlCol="0" anchor="t"/>
          <a:lstStyle/>
          <a:p>
            <a:pPr algn="l" indent="0" marL="0">
              <a:lnSpc>
                <a:spcPct val="118000"/>
              </a:lnSpc>
              <a:buNone/>
            </a:pPr>
            <a:r>
              <a:rPr lang="en-US" sz="850" dirty="0">
                <a:solidFill>
                  <a:srgbClr val="62677A"/>
                </a:solidFill>
                <a:latin typeface="JetBrains Mono" pitchFamily="34" charset="0"/>
                <a:ea typeface="JetBrains Mono" pitchFamily="34" charset="-122"/>
                <a:cs typeface="JetBrains Mono" pitchFamily="34" charset="-120"/>
              </a:rPr>
              <a:t>16–18</a:t>
            </a:r>
            <a:endParaRPr lang="en-US" sz="1300" dirty="0"/>
          </a:p>
        </p:txBody>
      </p:sp>
      <p:sp>
        <p:nvSpPr>
          <p:cNvPr id="93" name="Shape 90"/>
          <p:cNvSpPr/>
          <p:nvPr/>
        </p:nvSpPr>
        <p:spPr>
          <a:xfrm>
            <a:off x="8822741" y="5768340"/>
            <a:ext cx="73152" cy="73152"/>
          </a:xfrm>
          <a:prstGeom prst="rect">
            <a:avLst/>
          </a:prstGeom>
          <a:solidFill>
            <a:srgbClr val="D9DCE6"/>
          </a:solidFill>
          <a:ln w="12700">
            <a:solidFill>
              <a:srgbClr val="333333"/>
            </a:solidFill>
            <a:prstDash val="solid"/>
          </a:ln>
        </p:spPr>
      </p:sp>
      <p:sp>
        <p:nvSpPr>
          <p:cNvPr id="94" name="Text 91"/>
          <p:cNvSpPr txBox="1"/>
          <p:nvPr/>
        </p:nvSpPr>
        <p:spPr>
          <a:xfrm>
            <a:off x="8950757" y="5713476"/>
            <a:ext cx="685800" cy="458724"/>
          </a:xfrm>
          <a:prstGeom prst="rect">
            <a:avLst/>
          </a:prstGeom>
          <a:noFill/>
          <a:ln/>
        </p:spPr>
        <p:txBody>
          <a:bodyPr wrap="square" lIns="0" tIns="0" rIns="0" bIns="0" rtlCol="0" anchor="t"/>
          <a:lstStyle/>
          <a:p>
            <a:pPr algn="l" indent="0" marL="0">
              <a:lnSpc>
                <a:spcPct val="118000"/>
              </a:lnSpc>
              <a:buNone/>
            </a:pPr>
            <a:r>
              <a:rPr lang="en-US" sz="950" dirty="0">
                <a:solidFill>
                  <a:srgbClr val="07090F"/>
                </a:solidFill>
                <a:latin typeface="Departure Mono" pitchFamily="34" charset="0"/>
                <a:ea typeface="Departure Mono" pitchFamily="34" charset="-122"/>
                <a:cs typeface="Departure Mono" pitchFamily="34" charset="-120"/>
              </a:rPr>
              <a:t>Launch</a:t>
            </a:r>
            <a:endParaRPr lang="en-US" sz="1300" dirty="0"/>
          </a:p>
        </p:txBody>
      </p:sp>
      <p:sp>
        <p:nvSpPr>
          <p:cNvPr id="95" name="Text 92"/>
          <p:cNvSpPr txBox="1"/>
          <p:nvPr/>
        </p:nvSpPr>
        <p:spPr>
          <a:xfrm>
            <a:off x="9663989" y="5713476"/>
            <a:ext cx="1979066" cy="458724"/>
          </a:xfrm>
          <a:prstGeom prst="rect">
            <a:avLst/>
          </a:prstGeom>
          <a:noFill/>
          <a:ln/>
        </p:spPr>
        <p:txBody>
          <a:bodyPr wrap="square" lIns="0" tIns="0" rIns="0" bIns="0" rtlCol="0" anchor="t"/>
          <a:lstStyle/>
          <a:p>
            <a:pPr algn="l" indent="0" marL="0">
              <a:lnSpc>
                <a:spcPct val="118000"/>
              </a:lnSpc>
              <a:buNone/>
            </a:pPr>
            <a:r>
              <a:rPr lang="en-US" sz="1050" b="1" dirty="0">
                <a:solidFill>
                  <a:srgbClr val="07090F"/>
                </a:solidFill>
                <a:latin typeface="Inter" pitchFamily="34" charset="0"/>
                <a:ea typeface="Inter" pitchFamily="34" charset="-122"/>
                <a:cs typeface="Inter" pitchFamily="34" charset="-120"/>
              </a:rPr>
              <a:t>Main network  </a:t>
            </a:r>
            <a:pPr algn="l" indent="0" marL="0">
              <a:lnSpc>
                <a:spcPct val="118000"/>
              </a:lnSpc>
              <a:buNone/>
            </a:pPr>
            <a:r>
              <a:rPr lang="en-US" sz="950" dirty="0">
                <a:solidFill>
                  <a:srgbClr val="474C5E"/>
                </a:solidFill>
                <a:latin typeface="Inter" pitchFamily="34" charset="0"/>
                <a:ea typeface="Inter" pitchFamily="34" charset="-122"/>
                <a:cs typeface="Inter" pitchFamily="34" charset="-120"/>
              </a:rPr>
              <a:t>Genesis frozen; no calendar date published.</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VALUATION</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C8185F"/>
                </a:solidFill>
                <a:latin typeface="Inter" pitchFamily="34" charset="0"/>
                <a:ea typeface="Inter" pitchFamily="34" charset="-122"/>
                <a:cs typeface="Inter" pitchFamily="34" charset="-120"/>
              </a:rPr>
              <a:t>The seed is $0.03 a token, $30 million</a:t>
            </a:r>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 on RAND's 1 billion maximum supply: a third of the next round's price</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9</a:t>
            </a:r>
            <a:endParaRPr lang="en-US" sz="1300" dirty="0"/>
          </a:p>
        </p:txBody>
      </p:sp>
      <p:sp>
        <p:nvSpPr>
          <p:cNvPr id="7" name="Text 4"/>
          <p:cNvSpPr txBox="1"/>
          <p:nvPr/>
        </p:nvSpPr>
        <p:spPr>
          <a:xfrm>
            <a:off x="548640" y="1673352"/>
            <a:ext cx="11094415" cy="292608"/>
          </a:xfrm>
          <a:prstGeom prst="rect">
            <a:avLst/>
          </a:prstGeom>
          <a:noFill/>
          <a:ln/>
        </p:spPr>
        <p:txBody>
          <a:bodyPr wrap="square" lIns="0" tIns="0" rIns="0" bIns="0" rtlCol="0" anchor="t"/>
          <a:lstStyle/>
          <a:p>
            <a:pPr algn="l" indent="0" marL="0">
              <a:lnSpc>
                <a:spcPct val="118000"/>
              </a:lnSpc>
              <a:spcAft>
                <a:spcPts val="600"/>
              </a:spcAft>
              <a:buNone/>
            </a:pPr>
            <a:r>
              <a:rPr lang="en-US" sz="1000" dirty="0">
                <a:solidFill>
                  <a:srgbClr val="62677A"/>
                </a:solidFill>
                <a:latin typeface="Inter" pitchFamily="34" charset="0"/>
                <a:ea typeface="Inter" pitchFamily="34" charset="-122"/>
                <a:cs typeface="Inter" pitchFamily="34" charset="-120"/>
              </a:rPr>
              <a:t>Round prices from the seed materials of 29 September 2026 (tokenomics Draft 2). Proposed, not set in code: test-network RAND has no monetary value.</a:t>
            </a:r>
            <a:endParaRPr lang="en-US" sz="1300" dirty="0"/>
          </a:p>
        </p:txBody>
      </p:sp>
      <p:sp>
        <p:nvSpPr>
          <p:cNvPr id="8" name="Text 5"/>
          <p:cNvSpPr txBox="1"/>
          <p:nvPr/>
        </p:nvSpPr>
        <p:spPr>
          <a:xfrm>
            <a:off x="548640" y="2057400"/>
            <a:ext cx="2622728" cy="960120"/>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$30M</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SEED VALUATION</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$0.030 a token, open now</a:t>
            </a:r>
            <a:endParaRPr lang="en-US" sz="1300" dirty="0"/>
          </a:p>
        </p:txBody>
      </p:sp>
      <p:sp>
        <p:nvSpPr>
          <p:cNvPr id="9" name="Text 6"/>
          <p:cNvSpPr txBox="1"/>
          <p:nvPr/>
        </p:nvSpPr>
        <p:spPr>
          <a:xfrm>
            <a:off x="3372536" y="2057400"/>
            <a:ext cx="2622728" cy="960120"/>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$100M</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FOUNDING ROUND</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$0.100; gated on a measurement</a:t>
            </a:r>
            <a:endParaRPr lang="en-US" sz="1300" dirty="0"/>
          </a:p>
        </p:txBody>
      </p:sp>
      <p:sp>
        <p:nvSpPr>
          <p:cNvPr id="10" name="Text 7"/>
          <p:cNvSpPr txBox="1"/>
          <p:nvPr/>
        </p:nvSpPr>
        <p:spPr>
          <a:xfrm>
            <a:off x="6196432" y="2057400"/>
            <a:ext cx="2622728" cy="960120"/>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$150M</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PUBLIC AUCTION</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$0.150, a week after genesis</a:t>
            </a:r>
            <a:endParaRPr lang="en-US" sz="1300" dirty="0"/>
          </a:p>
        </p:txBody>
      </p:sp>
      <p:sp>
        <p:nvSpPr>
          <p:cNvPr id="11" name="Text 8"/>
          <p:cNvSpPr txBox="1"/>
          <p:nvPr/>
        </p:nvSpPr>
        <p:spPr>
          <a:xfrm>
            <a:off x="9020327" y="2057400"/>
            <a:ext cx="2622728" cy="960120"/>
          </a:xfrm>
          <a:prstGeom prst="rect">
            <a:avLst/>
          </a:prstGeom>
          <a:noFill/>
          <a:ln/>
        </p:spPr>
        <p:txBody>
          <a:bodyPr wrap="square" lIns="0" tIns="0" rIns="0" bIns="0" rtlCol="0" anchor="t"/>
          <a:lstStyle/>
          <a:p>
            <a:pPr algn="l" indent="0" marL="0">
              <a:lnSpc>
                <a:spcPct val="118000"/>
              </a:lnSpc>
              <a:spcAft>
                <a:spcPts val="300"/>
              </a:spcAft>
              <a:buNone/>
            </a:pPr>
            <a:r>
              <a:rPr lang="en-US" sz="2600" dirty="0">
                <a:solidFill>
                  <a:srgbClr val="07090F"/>
                </a:solidFill>
                <a:latin typeface="Departure Mono" pitchFamily="34" charset="0"/>
                <a:ea typeface="Departure Mono" pitchFamily="34" charset="-122"/>
                <a:cs typeface="Departure Mono" pitchFamily="34" charset="-120"/>
              </a:rPr>
              <a:t>16–18</a:t>
            </a:r>
            <a:endParaRPr lang="en-US" sz="1300" dirty="0"/>
          </a:p>
          <a:p>
            <a:pPr algn="l" indent="0" marL="0">
              <a:lnSpc>
                <a:spcPct val="118000"/>
              </a:lnSpc>
              <a:spcAft>
                <a:spcPts val="200"/>
              </a:spcAft>
              <a:buNone/>
            </a:pPr>
            <a:r>
              <a:rPr lang="en-US" sz="950" spc="180" kern="0" dirty="0">
                <a:solidFill>
                  <a:srgbClr val="62677A"/>
                </a:solidFill>
                <a:latin typeface="Inter" pitchFamily="34" charset="0"/>
                <a:ea typeface="Inter" pitchFamily="34" charset="-122"/>
                <a:cs typeface="Inter" pitchFamily="34" charset="-120"/>
              </a:rPr>
              <a:t>MONTHS TO GENESIS</a:t>
            </a:r>
            <a:endParaRPr lang="en-US" sz="1300" dirty="0"/>
          </a:p>
          <a:p>
            <a:pPr algn="l" indent="0" marL="0">
              <a:lnSpc>
                <a:spcPct val="118000"/>
              </a:lnSpc>
              <a:buNone/>
            </a:pPr>
            <a:r>
              <a:rPr lang="en-US" sz="1150" dirty="0">
                <a:solidFill>
                  <a:srgbClr val="474C5E"/>
                </a:solidFill>
                <a:latin typeface="Inter" pitchFamily="34" charset="0"/>
                <a:ea typeface="Inter" pitchFamily="34" charset="-122"/>
                <a:cs typeface="Inter" pitchFamily="34" charset="-120"/>
              </a:rPr>
              <a:t>lock-ups count from genesis</a:t>
            </a:r>
            <a:endParaRPr lang="en-US" sz="13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3200400"/>
          <a:ext cx="5374682" cy="914400"/>
        </p:xfrm>
        <a:graphic>
          <a:graphicData uri="http://schemas.openxmlformats.org/drawingml/2006/table">
            <a:tbl>
              <a:tblPr/>
              <a:tblGrid>
                <a:gridCol w="2148840"/>
                <a:gridCol w="1097280"/>
                <a:gridCol w="1188720"/>
                <a:gridCol w="1051560"/>
              </a:tblGrid>
              <a:tr h="0">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ROUND</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PRICE</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VALUATION</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SUPPLY</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Seed, open now</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$0.030</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$30M</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b="1" dirty="0">
                          <a:solidFill>
                            <a:srgbClr val="C8185F"/>
                          </a:solidFill>
                          <a:latin typeface="Inter" pitchFamily="34" charset="0"/>
                          <a:ea typeface="Inter" pitchFamily="34" charset="-122"/>
                          <a:cs typeface="Inter" pitchFamily="34" charset="-120"/>
                        </a:rPr>
                        <a:t>11%</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Founding</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$0.100</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$100M</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9%</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Validator and prover</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$0.120</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$120M</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4%</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Strategic</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$0.150</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$150M</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2%</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Public auction</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$0.150</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$150M</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4%</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r>
            </a:tbl>
          </a:graphicData>
        </a:graphic>
      </p:graphicFrame>
      <p:sp>
        <p:nvSpPr>
          <p:cNvPr id="13" name="Shape 9"/>
          <p:cNvSpPr/>
          <p:nvPr/>
        </p:nvSpPr>
        <p:spPr>
          <a:xfrm>
            <a:off x="6151922" y="3200400"/>
            <a:ext cx="5491133" cy="1783080"/>
          </a:xfrm>
          <a:prstGeom prst="roundRect">
            <a:avLst>
              <a:gd name="adj" fmla="val 5128"/>
            </a:avLst>
          </a:prstGeom>
          <a:solidFill>
            <a:srgbClr val="F1F2F6"/>
          </a:solidFill>
          <a:ln w="7620">
            <a:solidFill>
              <a:srgbClr val="D9DCE6"/>
            </a:solidFill>
            <a:prstDash val="solid"/>
          </a:ln>
        </p:spPr>
      </p:sp>
      <p:sp>
        <p:nvSpPr>
          <p:cNvPr id="14" name="Text 10"/>
          <p:cNvSpPr txBox="1"/>
          <p:nvPr/>
        </p:nvSpPr>
        <p:spPr>
          <a:xfrm>
            <a:off x="6298226" y="3328416"/>
            <a:ext cx="5198525" cy="1527048"/>
          </a:xfrm>
          <a:prstGeom prst="rect">
            <a:avLst/>
          </a:prstGeom>
          <a:noFill/>
          <a:ln/>
        </p:spPr>
        <p:txBody>
          <a:bodyPr wrap="square" lIns="0" tIns="0" rIns="0" bIns="0" rtlCol="0" anchor="t"/>
          <a:lstStyle/>
          <a:p>
            <a:pPr algn="l" indent="0" marL="0">
              <a:lnSpc>
                <a:spcPct val="118000"/>
              </a:lnSpc>
              <a:spcAft>
                <a:spcPts val="600"/>
              </a:spcAft>
              <a:buNone/>
            </a:pPr>
            <a:r>
              <a:rPr lang="en-US" sz="1400" b="1" dirty="0">
                <a:solidFill>
                  <a:srgbClr val="07090F"/>
                </a:solidFill>
                <a:latin typeface="Inter" pitchFamily="34" charset="0"/>
                <a:ea typeface="Inter" pitchFamily="34" charset="-122"/>
                <a:cs typeface="Inter" pitchFamily="34" charset="-120"/>
              </a:rPr>
              <a:t>Why $30 million</a:t>
            </a:r>
            <a:endParaRPr lang="en-US" sz="1300" dirty="0"/>
          </a:p>
          <a:p>
            <a:pPr algn="l" indent="0" marL="0">
              <a:lnSpc>
                <a:spcPct val="118000"/>
              </a:lnSpc>
              <a:buNone/>
            </a:pPr>
            <a:r>
              <a:rPr lang="en-US" sz="1250" dirty="0">
                <a:solidFill>
                  <a:srgbClr val="121521"/>
                </a:solidFill>
                <a:latin typeface="Inter" pitchFamily="34" charset="0"/>
                <a:ea typeface="Inter" pitchFamily="34" charset="-122"/>
                <a:cs typeface="Inter" pitchFamily="34" charset="-120"/>
              </a:rPr>
              <a:t>Our own number for a two-founder, pre-revenue, pre-mainnet project: </a:t>
            </a:r>
            <a:pPr algn="l" indent="0" marL="0">
              <a:lnSpc>
                <a:spcPct val="118000"/>
              </a:lnSpc>
              <a:buNone/>
            </a:pPr>
            <a:r>
              <a:rPr lang="en-US" sz="1250" b="1" dirty="0">
                <a:solidFill>
                  <a:srgbClr val="121521"/>
                </a:solidFill>
                <a:latin typeface="Inter" pitchFamily="34" charset="0"/>
                <a:ea typeface="Inter" pitchFamily="34" charset="-122"/>
                <a:cs typeface="Inter" pitchFamily="34" charset="-120"/>
              </a:rPr>
              <a:t>1.5× Solana's $20M seed</a:t>
            </a:r>
            <a:pPr algn="l" indent="0" marL="0">
              <a:lnSpc>
                <a:spcPct val="118000"/>
              </a:lnSpc>
              <a:buNone/>
            </a:pPr>
            <a:r>
              <a:rPr lang="en-US" sz="1250" dirty="0">
                <a:solidFill>
                  <a:srgbClr val="121521"/>
                </a:solidFill>
                <a:latin typeface="Inter" pitchFamily="34" charset="0"/>
                <a:ea typeface="Inter" pitchFamily="34" charset="-122"/>
                <a:cs typeface="Inter" pitchFamily="34" charset="-120"/>
              </a:rPr>
              <a:t>, and a fraction of what privacy projects raised at in 2025–26: Zama $550M, Aztec about $557M, Octra and Arcium $200M.</a:t>
            </a:r>
            <a:endParaRPr lang="en-US" sz="1300" dirty="0"/>
          </a:p>
        </p:txBody>
      </p:sp>
      <p:sp>
        <p:nvSpPr>
          <p:cNvPr id="15" name="Text 11"/>
          <p:cNvSpPr txBox="1"/>
          <p:nvPr/>
        </p:nvSpPr>
        <p:spPr>
          <a:xfrm>
            <a:off x="548640" y="5148072"/>
            <a:ext cx="5374682" cy="256032"/>
          </a:xfrm>
          <a:prstGeom prst="rect">
            <a:avLst/>
          </a:prstGeom>
          <a:noFill/>
          <a:ln/>
        </p:spPr>
        <p:txBody>
          <a:bodyPr wrap="square" lIns="0" tIns="0" rIns="0" bIns="0" rtlCol="0" anchor="t"/>
          <a:lstStyle/>
          <a:p>
            <a:pPr algn="l" indent="0" marL="0">
              <a:lnSpc>
                <a:spcPct val="118000"/>
              </a:lnSpc>
              <a:spcAft>
                <a:spcPts val="400"/>
              </a:spcAft>
              <a:buNone/>
            </a:pPr>
            <a:r>
              <a:rPr lang="en-US" sz="950" spc="180" kern="0" dirty="0">
                <a:solidFill>
                  <a:srgbClr val="62677A"/>
                </a:solidFill>
                <a:latin typeface="Inter" pitchFamily="34" charset="0"/>
                <a:ea typeface="Inter" pitchFamily="34" charset="-122"/>
                <a:cs typeface="Inter" pitchFamily="34" charset="-120"/>
              </a:rPr>
              <a:t>WHERE VALUE ACCRUES TO RAND</a:t>
            </a:r>
            <a:endParaRPr lang="en-US" sz="1300" dirty="0"/>
          </a:p>
        </p:txBody>
      </p:sp>
      <p:sp>
        <p:nvSpPr>
          <p:cNvPr id="16" name="Text 12"/>
          <p:cNvSpPr txBox="1"/>
          <p:nvPr/>
        </p:nvSpPr>
        <p:spPr>
          <a:xfrm>
            <a:off x="548640" y="5440680"/>
            <a:ext cx="5374682" cy="731520"/>
          </a:xfrm>
          <a:prstGeom prst="rect">
            <a:avLst/>
          </a:prstGeom>
          <a:noFill/>
          <a:ln/>
        </p:spPr>
        <p:txBody>
          <a:bodyPr wrap="square" lIns="0" tIns="0" rIns="0" bIns="0" rtlCol="0" anchor="t"/>
          <a:lstStyle/>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Every fee is paid in RAND</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whatever asset moves; validators stake at least 1,000 RAND each.</a:t>
            </a:r>
            <a:endParaRPr lang="en-US" sz="1300" dirty="0"/>
          </a:p>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The bridge earns 10 bps</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of zUSD in and out: at 1% of 2025's $226B in B2B stablecoin payments, about $2.3M a year.</a:t>
            </a:r>
            <a:endParaRPr lang="en-US" sz="1300" dirty="0"/>
          </a:p>
        </p:txBody>
      </p:sp>
      <p:sp>
        <p:nvSpPr>
          <p:cNvPr id="17" name="Text 13"/>
          <p:cNvSpPr txBox="1"/>
          <p:nvPr/>
        </p:nvSpPr>
        <p:spPr>
          <a:xfrm>
            <a:off x="6151922" y="5148072"/>
            <a:ext cx="5491133" cy="1024128"/>
          </a:xfrm>
          <a:prstGeom prst="rect">
            <a:avLst/>
          </a:prstGeom>
          <a:noFill/>
          <a:ln/>
        </p:spPr>
        <p:txBody>
          <a:bodyPr wrap="square" lIns="0" tIns="0" rIns="0" bIns="0" rtlCol="0" anchor="t"/>
          <a:lstStyle/>
          <a:p>
            <a:pPr algn="l" indent="0" marL="0">
              <a:lnSpc>
                <a:spcPct val="118000"/>
              </a:lnSpc>
              <a:spcAft>
                <a:spcPts val="600"/>
              </a:spcAft>
              <a:buNone/>
            </a:pPr>
            <a:r>
              <a:rPr lang="en-US" sz="1000" dirty="0">
                <a:solidFill>
                  <a:srgbClr val="62677A"/>
                </a:solidFill>
                <a:latin typeface="Inter" pitchFamily="34" charset="0"/>
                <a:ea typeface="Inter" pitchFamily="34" charset="-122"/>
                <a:cs typeface="Inter" pitchFamily="34" charset="-120"/>
              </a:rPr>
              <a:t>No return is implied or assured, and a token price can fall to zero. The company has no revenue today. Valuations are on the 1 billion maximum supply; the comparables in full and downside scenarios are for counsel's review.</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THE ROUND</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The round: </a:t>
            </a:r>
            <a:pPr algn="l" indent="0" marL="0">
              <a:lnSpc>
                <a:spcPct val="105000"/>
              </a:lnSpc>
              <a:buNone/>
            </a:pPr>
            <a:r>
              <a:rPr lang="en-US" sz="2700" b="1" dirty="0">
                <a:solidFill>
                  <a:srgbClr val="C8185F"/>
                </a:solidFill>
                <a:latin typeface="Inter" pitchFamily="34" charset="0"/>
                <a:ea typeface="Inter" pitchFamily="34" charset="-122"/>
                <a:cs typeface="Inter" pitchFamily="34" charset="-120"/>
              </a:rPr>
              <a:t>$3.3 million for 11% of RAND's 1 billion maximum supply</a:t>
            </a:r>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 sold as SAFTs; about 18 months of runway</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10</a:t>
            </a:r>
            <a:endParaRPr lang="en-US" sz="1300" dirty="0"/>
          </a:p>
        </p:txBody>
      </p:sp>
      <p:sp>
        <p:nvSpPr>
          <p:cNvPr id="7" name="Text 4"/>
          <p:cNvSpPr txBox="1"/>
          <p:nvPr/>
        </p:nvSpPr>
        <p:spPr>
          <a:xfrm>
            <a:off x="548640" y="1673352"/>
            <a:ext cx="11094415" cy="292608"/>
          </a:xfrm>
          <a:prstGeom prst="rect">
            <a:avLst/>
          </a:prstGeom>
          <a:noFill/>
          <a:ln/>
        </p:spPr>
        <p:txBody>
          <a:bodyPr wrap="square" lIns="0" tIns="0" rIns="0" bIns="0" rtlCol="0" anchor="t"/>
          <a:lstStyle/>
          <a:p>
            <a:pPr algn="l" indent="0" marL="0">
              <a:lnSpc>
                <a:spcPct val="118000"/>
              </a:lnSpc>
              <a:spcAft>
                <a:spcPts val="600"/>
              </a:spcAft>
              <a:buNone/>
            </a:pPr>
            <a:r>
              <a:rPr lang="en-US" sz="1000" dirty="0">
                <a:solidFill>
                  <a:srgbClr val="62677A"/>
                </a:solidFill>
                <a:latin typeface="Inter" pitchFamily="34" charset="0"/>
                <a:ea typeface="Inter" pitchFamily="34" charset="-122"/>
                <a:cs typeface="Inter" pitchFamily="34" charset="-120"/>
              </a:rPr>
              <a:t>Seed terms as set out on 29 September 2026; counsel is to review them before this deck is distributed. Nothing here is an offer.</a:t>
            </a:r>
            <a:endParaRPr lang="en-US" sz="13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2057400"/>
          <a:ext cx="5432908" cy="914400"/>
        </p:xfrm>
        <a:graphic>
          <a:graphicData uri="http://schemas.openxmlformats.org/drawingml/2006/table">
            <a:tbl>
              <a:tblPr/>
              <a:tblGrid>
                <a:gridCol w="1783080"/>
                <a:gridCol w="640080"/>
                <a:gridCol w="3017520"/>
              </a:tblGrid>
              <a:tr h="0">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USE OF FUNDS</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SHARE</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c>
                  <a:txBody>
                    <a:bodyPr/>
                    <a:lstStyle/>
                    <a:p>
                      <a:pPr algn="l" indent="0" marL="0">
                        <a:buNone/>
                      </a:pPr>
                      <a:r>
                        <a:rPr lang="en-US" sz="950" spc="120" kern="0" dirty="0">
                          <a:solidFill>
                            <a:srgbClr val="62677A"/>
                          </a:solidFill>
                          <a:latin typeface="Inter" pitchFamily="34" charset="0"/>
                          <a:ea typeface="Inter" pitchFamily="34" charset="-122"/>
                          <a:cs typeface="Inter" pitchFamily="34" charset="-120"/>
                        </a:rPr>
                        <a:t>WHAT IT PAYS FOR</a:t>
                      </a:r>
                      <a:endParaRPr lang="en-US" sz="95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D9DCE6"/>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Engineering</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45%</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Four hires: node and standing review, bridge and infrastructure, wallet and product, proof systems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Independent audit</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15%</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$350–750K programme: circuits, recursion VM, bridge, consensus, wallets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Custody decentralisation</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12%</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Independent guardian and validator operators, RPC diversity, timelocked multisigs</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Legal and compliance</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10%</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Counsel's opinions per role, the sale structure, custodian onboarding</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Test network and go-to-market</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10%</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Operator rewards, design partners, viewing-key tooling</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6350" cap="flat" cmpd="sng" algn="ctr">
                      <a:solidFill>
                        <a:srgbClr val="E6E8EF"/>
                      </a:solidFill>
                      <a:prstDash val="solid"/>
                      <a:round/>
                      <a:headEnd type="none" w="med" len="med"/>
                      <a:tailEnd type="none" w="med" len="med"/>
                    </a:lnB>
                    <a:solidFill>
                      <a:srgbClr val="F2F3F7">
                        <a:alpha val="0"/>
                      </a:srgbClr>
                    </a:solidFill>
                  </a:tcPr>
                </a:tc>
              </a:tr>
              <a:tr h="0">
                <a:tc>
                  <a:txBody>
                    <a:bodyPr/>
                    <a:lstStyle/>
                    <a:p>
                      <a:pPr algn="l" indent="0" marL="0">
                        <a:buNone/>
                      </a:pPr>
                      <a:r>
                        <a:rPr lang="en-US" sz="1000" dirty="0">
                          <a:solidFill>
                            <a:srgbClr val="07090F"/>
                          </a:solidFill>
                          <a:latin typeface="Inter" pitchFamily="34" charset="0"/>
                          <a:ea typeface="Inter" pitchFamily="34" charset="-122"/>
                          <a:cs typeface="Inter" pitchFamily="34" charset="-120"/>
                        </a:rPr>
                        <a:t>Reserve</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8%</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c>
                  <a:txBody>
                    <a:bodyPr/>
                    <a:lstStyle/>
                    <a:p>
                      <a:pPr algn="l" indent="0" marL="0">
                        <a:buNone/>
                      </a:pPr>
                      <a:r>
                        <a:rPr lang="en-US" sz="1000" dirty="0">
                          <a:solidFill>
                            <a:srgbClr val="121521"/>
                          </a:solidFill>
                          <a:latin typeface="Inter" pitchFamily="34" charset="0"/>
                          <a:ea typeface="Inter" pitchFamily="34" charset="-122"/>
                          <a:cs typeface="Inter" pitchFamily="34" charset="-120"/>
                        </a:rPr>
                        <a:t>Contingency</a:t>
                      </a:r>
                      <a:endParaRPr lang="en-US" sz="1000" dirty="0">
                        <a:latin typeface="Inter" charset="0"/>
                        <a:ea typeface="Inter" charset="0"/>
                        <a:cs typeface="Inter" charset="0"/>
                      </a:endParaRPr>
                    </a:p>
                  </a:txBody>
                  <a:tcPr marL="50800" marR="50800" marT="38100" marB="38100" anchor="t">
                    <a:lnL w="0" cap="flat" cmpd="sng" algn="ctr">
                      <a:noFill/>
                    </a:lnL>
                    <a:lnR w="0" cap="flat" cmpd="sng" algn="ctr">
                      <a:noFill/>
                    </a:lnR>
                    <a:lnT w="0" cap="flat" cmpd="sng" algn="ctr">
                      <a:noFill/>
                    </a:lnT>
                    <a:lnB w="0" cap="flat" cmpd="sng" algn="ctr">
                      <a:noFill/>
                    </a:lnB>
                    <a:solidFill>
                      <a:srgbClr val="F2F3F7">
                        <a:alpha val="0"/>
                      </a:srgbClr>
                    </a:solidFill>
                  </a:tcPr>
                </a:tc>
              </a:tr>
            </a:tbl>
          </a:graphicData>
        </a:graphic>
      </p:graphicFrame>
      <p:sp>
        <p:nvSpPr>
          <p:cNvPr id="9" name="Text 5"/>
          <p:cNvSpPr txBox="1"/>
          <p:nvPr/>
        </p:nvSpPr>
        <p:spPr>
          <a:xfrm>
            <a:off x="548640" y="4389120"/>
            <a:ext cx="5432908" cy="274320"/>
          </a:xfrm>
          <a:prstGeom prst="rect">
            <a:avLst/>
          </a:prstGeom>
          <a:noFill/>
          <a:ln/>
        </p:spPr>
        <p:txBody>
          <a:bodyPr wrap="square" lIns="0" tIns="0" rIns="0" bIns="0" rtlCol="0" anchor="t"/>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Burn about </a:t>
            </a:r>
            <a:pPr algn="l" indent="0" marL="0">
              <a:lnSpc>
                <a:spcPct val="118000"/>
              </a:lnSpc>
              <a:buNone/>
            </a:pPr>
            <a:r>
              <a:rPr lang="en-US" sz="1000" b="1" dirty="0">
                <a:solidFill>
                  <a:srgbClr val="62677A"/>
                </a:solidFill>
                <a:latin typeface="Inter" pitchFamily="34" charset="0"/>
                <a:ea typeface="Inter" pitchFamily="34" charset="-122"/>
                <a:cs typeface="Inter" pitchFamily="34" charset="-120"/>
              </a:rPr>
              <a:t>$190K a month</a:t>
            </a:r>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 on the base plan: the seed alone covers about 18 months.</a:t>
            </a:r>
            <a:endParaRPr lang="en-US" sz="1300" dirty="0"/>
          </a:p>
        </p:txBody>
      </p:sp>
      <p:sp>
        <p:nvSpPr>
          <p:cNvPr id="10" name="Shape 6"/>
          <p:cNvSpPr/>
          <p:nvPr/>
        </p:nvSpPr>
        <p:spPr>
          <a:xfrm>
            <a:off x="6210148" y="2057400"/>
            <a:ext cx="5432908" cy="2606040"/>
          </a:xfrm>
          <a:prstGeom prst="roundRect">
            <a:avLst>
              <a:gd name="adj" fmla="val 3509"/>
            </a:avLst>
          </a:prstGeom>
          <a:solidFill>
            <a:srgbClr val="F1F2F6"/>
          </a:solidFill>
          <a:ln w="7620">
            <a:solidFill>
              <a:srgbClr val="D9DCE6"/>
            </a:solidFill>
            <a:prstDash val="solid"/>
          </a:ln>
        </p:spPr>
      </p:sp>
      <p:sp>
        <p:nvSpPr>
          <p:cNvPr id="11" name="Text 7"/>
          <p:cNvSpPr txBox="1"/>
          <p:nvPr/>
        </p:nvSpPr>
        <p:spPr>
          <a:xfrm>
            <a:off x="6356452" y="2185416"/>
            <a:ext cx="5140300" cy="2350008"/>
          </a:xfrm>
          <a:prstGeom prst="rect">
            <a:avLst/>
          </a:prstGeom>
          <a:noFill/>
          <a:ln/>
        </p:spPr>
        <p:txBody>
          <a:bodyPr wrap="square" lIns="0" tIns="0" rIns="0" bIns="0" rtlCol="0" anchor="t"/>
          <a:lstStyle/>
          <a:p>
            <a:pPr algn="l" indent="0" marL="0">
              <a:lnSpc>
                <a:spcPct val="118000"/>
              </a:lnSpc>
              <a:spcAft>
                <a:spcPts val="600"/>
              </a:spcAft>
              <a:buNone/>
            </a:pPr>
            <a:r>
              <a:rPr lang="en-US" sz="1400" b="1" dirty="0">
                <a:solidFill>
                  <a:srgbClr val="07090F"/>
                </a:solidFill>
                <a:latin typeface="Inter" pitchFamily="34" charset="0"/>
                <a:ea typeface="Inter" pitchFamily="34" charset="-122"/>
                <a:cs typeface="Inter" pitchFamily="34" charset="-120"/>
              </a:rPr>
              <a:t>The ask</a:t>
            </a:r>
            <a:endParaRPr lang="en-US" sz="1300" dirty="0"/>
          </a:p>
          <a:p>
            <a:pPr algn="l" indent="0" marL="0">
              <a:lnSpc>
                <a:spcPct val="118000"/>
              </a:lnSpc>
              <a:buNone/>
            </a:pPr>
            <a:r>
              <a:rPr lang="en-US" sz="1250" b="1" dirty="0">
                <a:solidFill>
                  <a:srgbClr val="C8185F"/>
                </a:solidFill>
                <a:latin typeface="Inter" pitchFamily="34" charset="0"/>
                <a:ea typeface="Inter" pitchFamily="34" charset="-122"/>
                <a:cs typeface="Inter" pitchFamily="34" charset="-120"/>
              </a:rPr>
              <a:t>$3.3M</a:t>
            </a:r>
            <a:pPr algn="l" indent="0" marL="0">
              <a:lnSpc>
                <a:spcPct val="118000"/>
              </a:lnSpc>
              <a:buNone/>
            </a:pPr>
            <a:r>
              <a:rPr lang="en-US" sz="1250" dirty="0">
                <a:solidFill>
                  <a:srgbClr val="121521"/>
                </a:solidFill>
                <a:latin typeface="Inter" pitchFamily="34" charset="0"/>
                <a:ea typeface="Inter" pitchFamily="34" charset="-122"/>
                <a:cs typeface="Inter" pitchFamily="34" charset="-120"/>
              </a:rPr>
              <a:t> across at least four investors (maximum ticket $0.9M under the 3% cap). </a:t>
            </a:r>
            <a:pPr algn="l" indent="0" marL="0">
              <a:lnSpc>
                <a:spcPct val="118000"/>
              </a:lnSpc>
              <a:buNone/>
            </a:pPr>
            <a:r>
              <a:rPr lang="en-US" sz="1250" b="1" dirty="0">
                <a:solidFill>
                  <a:srgbClr val="121521"/>
                </a:solidFill>
                <a:latin typeface="Inter" pitchFamily="34" charset="0"/>
                <a:ea typeface="Inter" pitchFamily="34" charset="-122"/>
                <a:cs typeface="Inter" pitchFamily="34" charset="-120"/>
              </a:rPr>
              <a:t>Instrument:</a:t>
            </a:r>
            <a:pPr algn="l" indent="0" marL="0">
              <a:lnSpc>
                <a:spcPct val="118000"/>
              </a:lnSpc>
              <a:buNone/>
            </a:pPr>
            <a:r>
              <a:rPr lang="en-US" sz="1250" dirty="0">
                <a:solidFill>
                  <a:srgbClr val="121521"/>
                </a:solidFill>
                <a:latin typeface="Inter" pitchFamily="34" charset="0"/>
                <a:ea typeface="Inter" pitchFamily="34" charset="-122"/>
                <a:cs typeface="Inter" pitchFamily="34" charset="-120"/>
              </a:rPr>
              <a:t> a </a:t>
            </a:r>
            <a:pPr algn="l" indent="0" marL="0">
              <a:lnSpc>
                <a:spcPct val="118000"/>
              </a:lnSpc>
              <a:buNone/>
            </a:pPr>
            <a:r>
              <a:rPr lang="en-US" sz="1250" b="1" dirty="0">
                <a:solidFill>
                  <a:srgbClr val="C8185F"/>
                </a:solidFill>
                <a:latin typeface="Inter" pitchFamily="34" charset="0"/>
                <a:ea typeface="Inter" pitchFamily="34" charset="-122"/>
                <a:cs typeface="Inter" pitchFamily="34" charset="-120"/>
              </a:rPr>
              <a:t>SAFT (simple agreement for future tokens) for 110M RAND</a:t>
            </a:r>
            <a:pPr algn="l" indent="0" marL="0">
              <a:lnSpc>
                <a:spcPct val="118000"/>
              </a:lnSpc>
              <a:buNone/>
            </a:pPr>
            <a:r>
              <a:rPr lang="en-US" sz="1250" dirty="0">
                <a:solidFill>
                  <a:srgbClr val="121521"/>
                </a:solidFill>
                <a:latin typeface="Inter" pitchFamily="34" charset="0"/>
                <a:ea typeface="Inter" pitchFamily="34" charset="-122"/>
                <a:cs typeface="Inter" pitchFamily="34" charset="-120"/>
              </a:rPr>
              <a:t>, 11% of a </a:t>
            </a:r>
            <a:pPr algn="l" indent="0" marL="0">
              <a:lnSpc>
                <a:spcPct val="118000"/>
              </a:lnSpc>
              <a:buNone/>
            </a:pPr>
            <a:r>
              <a:rPr lang="en-US" sz="1250" b="1" dirty="0">
                <a:solidFill>
                  <a:srgbClr val="121521"/>
                </a:solidFill>
                <a:latin typeface="Inter" pitchFamily="34" charset="0"/>
                <a:ea typeface="Inter" pitchFamily="34" charset="-122"/>
                <a:cs typeface="Inter" pitchFamily="34" charset="-120"/>
              </a:rPr>
              <a:t>maximum supply of 1 billion RAND</a:t>
            </a:r>
            <a:pPr algn="l" indent="0" marL="0">
              <a:lnSpc>
                <a:spcPct val="118000"/>
              </a:lnSpc>
              <a:buNone/>
            </a:pPr>
            <a:r>
              <a:rPr lang="en-US" sz="1250" dirty="0">
                <a:solidFill>
                  <a:srgbClr val="121521"/>
                </a:solidFill>
                <a:latin typeface="Inter" pitchFamily="34" charset="0"/>
                <a:ea typeface="Inter" pitchFamily="34" charset="-122"/>
                <a:cs typeface="Inter" pitchFamily="34" charset="-120"/>
              </a:rPr>
              <a:t>, at $0.03 a token ($30M fully diluted), issued by Randprotocol Development LLC (Wyoming) and delivered at genesis. </a:t>
            </a:r>
            <a:pPr algn="l" indent="0" marL="0">
              <a:lnSpc>
                <a:spcPct val="118000"/>
              </a:lnSpc>
              <a:buNone/>
            </a:pPr>
            <a:r>
              <a:rPr lang="en-US" sz="1250" b="1" dirty="0">
                <a:solidFill>
                  <a:srgbClr val="121521"/>
                </a:solidFill>
                <a:latin typeface="Inter" pitchFamily="34" charset="0"/>
                <a:ea typeface="Inter" pitchFamily="34" charset="-122"/>
                <a:cs typeface="Inter" pitchFamily="34" charset="-120"/>
              </a:rPr>
              <a:t>Lock-up:</a:t>
            </a:r>
            <a:pPr algn="l" indent="0" marL="0">
              <a:lnSpc>
                <a:spcPct val="118000"/>
              </a:lnSpc>
              <a:buNone/>
            </a:pPr>
            <a:r>
              <a:rPr lang="en-US" sz="1250" dirty="0">
                <a:solidFill>
                  <a:srgbClr val="121521"/>
                </a:solidFill>
                <a:latin typeface="Inter" pitchFamily="34" charset="0"/>
                <a:ea typeface="Inter" pitchFamily="34" charset="-122"/>
                <a:cs typeface="Inter" pitchFamily="34" charset="-120"/>
              </a:rPr>
              <a:t> 12-month cliff after genesis, then 24 months linear. </a:t>
            </a:r>
            <a:pPr algn="l" indent="0" marL="0">
              <a:lnSpc>
                <a:spcPct val="118000"/>
              </a:lnSpc>
              <a:buNone/>
            </a:pPr>
            <a:r>
              <a:rPr lang="en-US" sz="1250" b="1" dirty="0">
                <a:solidFill>
                  <a:srgbClr val="121521"/>
                </a:solidFill>
                <a:latin typeface="Inter" pitchFamily="34" charset="0"/>
                <a:ea typeface="Inter" pitchFamily="34" charset="-122"/>
                <a:cs typeface="Inter" pitchFamily="34" charset="-120"/>
              </a:rPr>
              <a:t>Rights:</a:t>
            </a:r>
            <a:pPr algn="l" indent="0" marL="0">
              <a:lnSpc>
                <a:spcPct val="118000"/>
              </a:lnSpc>
              <a:buNone/>
            </a:pPr>
            <a:r>
              <a:rPr lang="en-US" sz="1250" dirty="0">
                <a:solidFill>
                  <a:srgbClr val="121521"/>
                </a:solidFill>
                <a:latin typeface="Inter" pitchFamily="34" charset="0"/>
                <a:ea typeface="Inter" pitchFamily="34" charset="-122"/>
                <a:cs typeface="Inter" pitchFamily="34" charset="-120"/>
              </a:rPr>
              <a:t> pro rata in the founding round, information rights, an observer.</a:t>
            </a:r>
            <a:endParaRPr lang="en-US" sz="1300" dirty="0"/>
          </a:p>
        </p:txBody>
      </p:sp>
      <p:sp>
        <p:nvSpPr>
          <p:cNvPr id="12" name="Text 8"/>
          <p:cNvSpPr txBox="1"/>
          <p:nvPr/>
        </p:nvSpPr>
        <p:spPr>
          <a:xfrm>
            <a:off x="548640" y="4892040"/>
            <a:ext cx="5432908" cy="1280160"/>
          </a:xfrm>
          <a:prstGeom prst="rect">
            <a:avLst/>
          </a:prstGeom>
          <a:noFill/>
          <a:ln/>
        </p:spPr>
        <p:txBody>
          <a:bodyPr wrap="square" lIns="0" tIns="0" rIns="0" bIns="0" rtlCol="0" anchor="t"/>
          <a:lstStyle/>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Milestones before the founding round:</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the first independent audit under way; guardians and validators at operators other than the core team (three by 1 November 2026, a target); design partners signed. </a:t>
            </a:r>
            <a:pPr algn="l" marL="177800" indent="-177800">
              <a:lnSpc>
                <a:spcPct val="118000"/>
              </a:lnSpc>
              <a:spcAft>
                <a:spcPts val="500"/>
              </a:spcAft>
              <a:buSzPct val="100000"/>
              <a:buChar char="▪"/>
            </a:pPr>
            <a:r>
              <a:rPr lang="en-US" sz="1000" i="1" dirty="0">
                <a:solidFill>
                  <a:srgbClr val="121521"/>
                </a:solidFill>
                <a:latin typeface="Inter" pitchFamily="34" charset="0"/>
                <a:ea typeface="Inter" pitchFamily="34" charset="-122"/>
                <a:cs typeface="Inter" pitchFamily="34" charset="-120"/>
              </a:rPr>
              <a:t>Already done: the CON-4 consensus fix, live on chain 20 in v0.6.8.</a:t>
            </a:r>
            <a:endParaRPr lang="en-US" sz="1300" dirty="0"/>
          </a:p>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Main network:</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genesis 16–18 months after the seed closes, gated on measurements rather than dates; no calendar date is published.</a:t>
            </a:r>
            <a:endParaRPr lang="en-US" sz="1300" dirty="0"/>
          </a:p>
        </p:txBody>
      </p:sp>
      <p:sp>
        <p:nvSpPr>
          <p:cNvPr id="13" name="Text 9"/>
          <p:cNvSpPr txBox="1"/>
          <p:nvPr/>
        </p:nvSpPr>
        <p:spPr>
          <a:xfrm>
            <a:off x="6210148" y="4892040"/>
            <a:ext cx="5432908" cy="1280160"/>
          </a:xfrm>
          <a:prstGeom prst="rect">
            <a:avLst/>
          </a:prstGeom>
          <a:noFill/>
          <a:ln/>
        </p:spPr>
        <p:txBody>
          <a:bodyPr wrap="square" lIns="0" tIns="0" rIns="0" bIns="0" rtlCol="0" anchor="t"/>
          <a:lstStyle/>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What the SAFT buys:</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the right to 110M RAND at genesis, not equity in the LLC; supply is capped at 1 billion. </a:t>
            </a:r>
            <a:pPr algn="l" marL="177800" indent="-177800">
              <a:lnSpc>
                <a:spcPct val="118000"/>
              </a:lnSpc>
              <a:spcAft>
                <a:spcPts val="500"/>
              </a:spcAft>
              <a:buSzPct val="100000"/>
              <a:buChar char="▪"/>
            </a:pPr>
            <a:r>
              <a:rPr lang="en-US" sz="1000" i="1" dirty="0">
                <a:solidFill>
                  <a:srgbClr val="121521"/>
                </a:solidFill>
                <a:latin typeface="Inter" pitchFamily="34" charset="0"/>
                <a:ea typeface="Inter" pitchFamily="34" charset="-122"/>
                <a:cs typeface="Inter" pitchFamily="34" charset="-120"/>
              </a:rPr>
              <a:t>The company has no revenue today.</a:t>
            </a:r>
            <a:endParaRPr lang="en-US" sz="1300" dirty="0"/>
          </a:p>
          <a:p>
            <a:pPr algn="l" marL="177800" indent="-177800">
              <a:lnSpc>
                <a:spcPct val="118000"/>
              </a:lnSpc>
              <a:spcAft>
                <a:spcPts val="500"/>
              </a:spcAft>
              <a:buSzPct val="100000"/>
              <a:buChar char="▪"/>
            </a:pPr>
            <a:r>
              <a:rPr lang="en-US" sz="1000" b="1" dirty="0">
                <a:solidFill>
                  <a:srgbClr val="07090F"/>
                </a:solidFill>
                <a:latin typeface="Inter" pitchFamily="34" charset="0"/>
                <a:ea typeface="Inter" pitchFamily="34" charset="-122"/>
                <a:cs typeface="Inter" pitchFamily="34" charset="-120"/>
              </a:rPr>
              <a:t>Diligence:</a:t>
            </a:r>
            <a:pPr algn="l" marL="177800" indent="-177800">
              <a:lnSpc>
                <a:spcPct val="118000"/>
              </a:lnSpc>
              <a:spcAft>
                <a:spcPts val="500"/>
              </a:spcAft>
              <a:buSzPct val="100000"/>
              <a:buChar char="▪"/>
            </a:pPr>
            <a:r>
              <a:rPr lang="en-US" sz="1000" dirty="0">
                <a:solidFill>
                  <a:srgbClr val="121521"/>
                </a:solidFill>
                <a:latin typeface="Inter" pitchFamily="34" charset="0"/>
                <a:ea typeface="Inter" pitchFamily="34" charset="-122"/>
                <a:cs typeface="Inter" pitchFamily="34" charset="-120"/>
              </a:rPr>
              <a:t> the papers, the live test network, the measured figures with their sources, the internal review reports, the tokenomics model; a term sheet within four weeks of a first meeting.</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2F3F7"/>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28600"/>
          </a:xfrm>
          <a:prstGeom prst="rect">
            <a:avLst/>
          </a:prstGeom>
          <a:noFill/>
          <a:ln/>
        </p:spPr>
        <p:txBody>
          <a:bodyPr wrap="square" lIns="0" tIns="0" rIns="0" bIns="0" rtlCol="0" anchor="t"/>
          <a:lstStyle/>
          <a:p>
            <a:pPr algn="l" indent="0" marL="0">
              <a:lnSpc>
                <a:spcPct val="118000"/>
              </a:lnSpc>
              <a:buNone/>
            </a:pPr>
            <a:r>
              <a:rPr lang="en-US" sz="1050" spc="200" kern="0" dirty="0">
                <a:solidFill>
                  <a:srgbClr val="C8185F"/>
                </a:solidFill>
                <a:latin typeface="Inter" pitchFamily="34" charset="0"/>
                <a:ea typeface="Inter" pitchFamily="34" charset="-122"/>
                <a:cs typeface="Inter" pitchFamily="34" charset="-120"/>
              </a:rPr>
              <a:t>TEAM</a:t>
            </a:r>
            <a:endParaRPr lang="en-US" sz="1300" dirty="0"/>
          </a:p>
        </p:txBody>
      </p:sp>
      <p:sp>
        <p:nvSpPr>
          <p:cNvPr id="3" name="Text 1"/>
          <p:cNvSpPr txBox="1"/>
          <p:nvPr/>
        </p:nvSpPr>
        <p:spPr>
          <a:xfrm>
            <a:off x="548640" y="603504"/>
            <a:ext cx="11094415" cy="960120"/>
          </a:xfrm>
          <a:prstGeom prst="rect">
            <a:avLst/>
          </a:prstGeom>
          <a:noFill/>
          <a:ln/>
        </p:spPr>
        <p:txBody>
          <a:bodyPr wrap="square" lIns="0" tIns="0" rIns="0" bIns="0" rtlCol="0" anchor="t">
            <a:normAutofit/>
          </a:bodyPr>
          <a:lstStyle/>
          <a:p>
            <a:pPr algn="l" indent="0" marL="0">
              <a:lnSpc>
                <a:spcPct val="105000"/>
              </a:lnSpc>
              <a:buNone/>
            </a:pPr>
            <a:r>
              <a:rPr lang="en-US" sz="2700" b="1" dirty="0">
                <a:solidFill>
                  <a:srgbClr val="07090F"/>
                </a:solidFill>
                <a:latin typeface="Inter" pitchFamily="34" charset="0"/>
                <a:ea typeface="Inter" pitchFamily="34" charset="-122"/>
                <a:cs typeface="Inter" pitchFamily="34" charset="-120"/>
              </a:rPr>
              <a:t>The team: two founders who designed the protocol and are building it themselves, from the papers to the wallets</a:t>
            </a:r>
            <a:endParaRPr lang="en-US" sz="1300" dirty="0"/>
          </a:p>
        </p:txBody>
      </p:sp>
      <p:pic>
        <p:nvPicPr>
          <p:cNvPr id="4" name="Image 0" descr="assets/img/mark-256.png">    </p:cNvPr>
          <p:cNvPicPr>
            <a:picLocks noChangeAspect="1"/>
          </p:cNvPicPr>
          <p:nvPr/>
        </p:nvPicPr>
        <p:blipFill>
          <a:blip r:embed="rId1"/>
          <a:stretch>
            <a:fillRect/>
          </a:stretch>
        </p:blipFill>
        <p:spPr>
          <a:xfrm>
            <a:off x="548640" y="6446520"/>
            <a:ext cx="128016" cy="128016"/>
          </a:xfrm>
          <a:prstGeom prst="rect">
            <a:avLst/>
          </a:prstGeom>
        </p:spPr>
      </p:pic>
      <p:sp>
        <p:nvSpPr>
          <p:cNvPr id="5" name="Text 2"/>
          <p:cNvSpPr txBox="1"/>
          <p:nvPr/>
        </p:nvSpPr>
        <p:spPr>
          <a:xfrm>
            <a:off x="749808" y="6419088"/>
            <a:ext cx="8229600" cy="201168"/>
          </a:xfrm>
          <a:prstGeom prst="rect">
            <a:avLst/>
          </a:prstGeom>
          <a:noFill/>
          <a:ln/>
        </p:spPr>
        <p:txBody>
          <a:bodyPr wrap="square" lIns="0" tIns="0" rIns="0" bIns="0" rtlCol="0" anchor="ctr"/>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Rand Protocol · Investor overview · Version 6 · October 2026 · Not an offer · For discussion</a:t>
            </a:r>
            <a:endParaRPr lang="en-US" sz="1300" dirty="0"/>
          </a:p>
        </p:txBody>
      </p:sp>
      <p:sp>
        <p:nvSpPr>
          <p:cNvPr id="6" name="Text 3"/>
          <p:cNvSpPr txBox="1"/>
          <p:nvPr/>
        </p:nvSpPr>
        <p:spPr>
          <a:xfrm>
            <a:off x="10728655" y="6419088"/>
            <a:ext cx="914400" cy="201168"/>
          </a:xfrm>
          <a:prstGeom prst="rect">
            <a:avLst/>
          </a:prstGeom>
          <a:noFill/>
          <a:ln/>
        </p:spPr>
        <p:txBody>
          <a:bodyPr wrap="square" lIns="0" tIns="0" rIns="0" bIns="0" rtlCol="0" anchor="ctr"/>
          <a:lstStyle/>
          <a:p>
            <a:pPr algn="r" indent="0" marL="0">
              <a:lnSpc>
                <a:spcPct val="118000"/>
              </a:lnSpc>
              <a:buNone/>
            </a:pPr>
            <a:r>
              <a:rPr lang="en-US" sz="1000" dirty="0">
                <a:solidFill>
                  <a:srgbClr val="62677A"/>
                </a:solidFill>
                <a:latin typeface="JetBrains Mono" pitchFamily="34" charset="0"/>
                <a:ea typeface="JetBrains Mono" pitchFamily="34" charset="-122"/>
                <a:cs typeface="JetBrains Mono" pitchFamily="34" charset="-120"/>
              </a:rPr>
              <a:t>11</a:t>
            </a:r>
            <a:endParaRPr lang="en-US" sz="1300" dirty="0"/>
          </a:p>
        </p:txBody>
      </p:sp>
      <p:sp>
        <p:nvSpPr>
          <p:cNvPr id="7" name="Text 4"/>
          <p:cNvSpPr txBox="1"/>
          <p:nvPr/>
        </p:nvSpPr>
        <p:spPr>
          <a:xfrm>
            <a:off x="548640" y="1673352"/>
            <a:ext cx="11094415" cy="292608"/>
          </a:xfrm>
          <a:prstGeom prst="rect">
            <a:avLst/>
          </a:prstGeom>
          <a:noFill/>
          <a:ln/>
        </p:spPr>
        <p:txBody>
          <a:bodyPr wrap="square" lIns="0" tIns="0" rIns="0" bIns="0" rtlCol="0" anchor="t"/>
          <a:lstStyle/>
          <a:p>
            <a:pPr algn="l" indent="0" marL="0">
              <a:lnSpc>
                <a:spcPct val="118000"/>
              </a:lnSpc>
              <a:spcAft>
                <a:spcPts val="600"/>
              </a:spcAft>
              <a:buNone/>
            </a:pPr>
            <a:r>
              <a:rPr lang="en-US" sz="1000" dirty="0">
                <a:solidFill>
                  <a:srgbClr val="62677A"/>
                </a:solidFill>
                <a:latin typeface="Inter" pitchFamily="34" charset="0"/>
                <a:ea typeface="Inter" pitchFamily="34" charset="-122"/>
                <a:cs typeface="Inter" pitchFamily="34" charset="-120"/>
              </a:rPr>
              <a:t>Biographies as on randprotocol.org/team, 6 October 2026, from the founders' LinkedIn profiles and Google Scholar.</a:t>
            </a:r>
            <a:endParaRPr lang="en-US" sz="1300" dirty="0"/>
          </a:p>
        </p:txBody>
      </p:sp>
      <p:sp>
        <p:nvSpPr>
          <p:cNvPr id="8" name="Shape 5"/>
          <p:cNvSpPr/>
          <p:nvPr/>
        </p:nvSpPr>
        <p:spPr>
          <a:xfrm>
            <a:off x="548640" y="2057400"/>
            <a:ext cx="5464912" cy="2414016"/>
          </a:xfrm>
          <a:prstGeom prst="roundRect">
            <a:avLst>
              <a:gd name="adj" fmla="val 3788"/>
            </a:avLst>
          </a:prstGeom>
          <a:solidFill>
            <a:srgbClr val="FFFFFF"/>
          </a:solidFill>
          <a:ln w="7620">
            <a:solidFill>
              <a:srgbClr val="E6E8EF"/>
            </a:solidFill>
            <a:prstDash val="solid"/>
          </a:ln>
        </p:spPr>
      </p:sp>
      <p:sp>
        <p:nvSpPr>
          <p:cNvPr id="9" name="Text 6"/>
          <p:cNvSpPr txBox="1"/>
          <p:nvPr/>
        </p:nvSpPr>
        <p:spPr>
          <a:xfrm>
            <a:off x="694944" y="2185416"/>
            <a:ext cx="5172304" cy="2157984"/>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FOUNDER · PROTOCOL AND CODE</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Dendi Suhubdy</a:t>
            </a:r>
            <a:endParaRPr lang="en-US" sz="1300" dirty="0"/>
          </a:p>
          <a:p>
            <a:pPr algn="l" indent="0" marL="0">
              <a:lnSpc>
                <a:spcPct val="118000"/>
              </a:lnSpc>
              <a:buNone/>
            </a:pPr>
            <a:r>
              <a:rPr lang="en-US" sz="1000" b="1" dirty="0">
                <a:solidFill>
                  <a:srgbClr val="474C5E"/>
                </a:solidFill>
                <a:latin typeface="Inter" pitchFamily="34" charset="0"/>
                <a:ea typeface="Inter" pitchFamily="34" charset="-122"/>
                <a:cs typeface="Inter" pitchFamily="34" charset="-120"/>
              </a:rPr>
              <a:t>Machine-learning research at Mila, Université de Montréal</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 with Yoshua Bengio: the MILABot chatbot, ChatPainter and Fraternal Dropout, and a contributor to Theano (671 citations). Brings market experience as </a:t>
            </a:r>
            <a:pPr algn="l" indent="0" marL="0">
              <a:lnSpc>
                <a:spcPct val="118000"/>
              </a:lnSpc>
              <a:buNone/>
            </a:pPr>
            <a:r>
              <a:rPr lang="en-US" sz="1000" b="1" dirty="0">
                <a:solidFill>
                  <a:srgbClr val="474C5E"/>
                </a:solidFill>
                <a:latin typeface="Inter" pitchFamily="34" charset="0"/>
                <a:ea typeface="Inter" pitchFamily="34" charset="-122"/>
                <a:cs typeface="Inter" pitchFamily="34" charset="-120"/>
              </a:rPr>
              <a:t>co-founder of Bitwyre</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 a crypto spot and derivatives exchange whose trading engine and architecture he built (since 2019), and </a:t>
            </a:r>
            <a:pPr algn="l" indent="0" marL="0">
              <a:lnSpc>
                <a:spcPct val="118000"/>
              </a:lnSpc>
              <a:buNone/>
            </a:pPr>
            <a:r>
              <a:rPr lang="en-US" sz="1000" b="1" dirty="0">
                <a:solidFill>
                  <a:srgbClr val="474C5E"/>
                </a:solidFill>
                <a:latin typeface="Inter" pitchFamily="34" charset="0"/>
                <a:ea typeface="Inter" pitchFamily="34" charset="-122"/>
                <a:cs typeface="Inter" pitchFamily="34" charset="-120"/>
              </a:rPr>
              <a:t>of Systematic Trading Group</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 a proprietary trading firm (2025). Co-founded Grokvideo, a text-to-video search engine in Montreal (2018–22, since acquired), sold two further companies in 2025, and has invested in KAST and Parts Order. At Rand he writes the code, every commit to date.  </a:t>
            </a:r>
            <a:pPr algn="l" indent="0" marL="0">
              <a:lnSpc>
                <a:spcPct val="118000"/>
              </a:lnSpc>
              <a:buNone/>
            </a:pPr>
            <a:r>
              <a:rPr lang="en-US" sz="1000" u="sng" dirty="0">
                <a:solidFill>
                  <a:srgbClr val="C8185F"/>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LinkedIn</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 · </a:t>
            </a:r>
            <a:pPr algn="l" indent="0" marL="0">
              <a:lnSpc>
                <a:spcPct val="118000"/>
              </a:lnSpc>
              <a:buNone/>
            </a:pPr>
            <a:r>
              <a:rPr lang="en-US" sz="1000" u="sng" dirty="0">
                <a:solidFill>
                  <a:srgbClr val="C8185F"/>
                </a:solidFill>
                <a:latin typeface="Inter" pitchFamily="34" charset="0"/>
                <a:ea typeface="Inter" pitchFamily="34" charset="-122"/>
                <a:cs typeface="Inter"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Google Scholar</a:t>
            </a:r>
            <a:endParaRPr lang="en-US" sz="1300" dirty="0"/>
          </a:p>
        </p:txBody>
      </p:sp>
      <p:sp>
        <p:nvSpPr>
          <p:cNvPr id="10" name="Shape 7"/>
          <p:cNvSpPr/>
          <p:nvPr/>
        </p:nvSpPr>
        <p:spPr>
          <a:xfrm>
            <a:off x="6178144" y="2057400"/>
            <a:ext cx="5464912" cy="2414016"/>
          </a:xfrm>
          <a:prstGeom prst="roundRect">
            <a:avLst>
              <a:gd name="adj" fmla="val 3788"/>
            </a:avLst>
          </a:prstGeom>
          <a:solidFill>
            <a:srgbClr val="FFFFFF"/>
          </a:solidFill>
          <a:ln w="7620">
            <a:solidFill>
              <a:srgbClr val="E6E8EF"/>
            </a:solidFill>
            <a:prstDash val="solid"/>
          </a:ln>
        </p:spPr>
      </p:sp>
      <p:sp>
        <p:nvSpPr>
          <p:cNvPr id="11" name="Text 8"/>
          <p:cNvSpPr txBox="1"/>
          <p:nvPr/>
        </p:nvSpPr>
        <p:spPr>
          <a:xfrm>
            <a:off x="6324448" y="2185416"/>
            <a:ext cx="5172304" cy="2157984"/>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FOUNDER · SECURITY AND DESIGN</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Anish Mohammed</a:t>
            </a:r>
            <a:endParaRPr lang="en-US" sz="1300" dirty="0"/>
          </a:p>
          <a:p>
            <a:pPr algn="l" indent="0" marL="0">
              <a:lnSpc>
                <a:spcPct val="118000"/>
              </a:lnSpc>
              <a:buNone/>
            </a:pPr>
            <a:r>
              <a:rPr lang="en-US" sz="1000" b="1" dirty="0">
                <a:solidFill>
                  <a:srgbClr val="474C5E"/>
                </a:solidFill>
                <a:latin typeface="Inter" pitchFamily="34" charset="0"/>
                <a:ea typeface="Inter" pitchFamily="34" charset="-122"/>
                <a:cs typeface="Inter" pitchFamily="34" charset="-120"/>
              </a:rPr>
              <a:t>Cryptographer and security researcher with 20+ years of experience</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 in cryptography, distributed systems and blockchain. An early member of the Ethereum Swarm team and reviewer of the Swarm Orange Paper, he later </a:t>
            </a:r>
            <a:pPr algn="l" indent="0" marL="0">
              <a:lnSpc>
                <a:spcPct val="118000"/>
              </a:lnSpc>
              <a:buNone/>
            </a:pPr>
            <a:r>
              <a:rPr lang="en-US" sz="1000" b="1" dirty="0">
                <a:solidFill>
                  <a:srgbClr val="474C5E"/>
                </a:solidFill>
                <a:latin typeface="Inter" pitchFamily="34" charset="0"/>
                <a:ea typeface="Inter" pitchFamily="34" charset="-122"/>
                <a:cs typeface="Inter" pitchFamily="34" charset="-120"/>
              </a:rPr>
              <a:t>co-founded Panther Protocol, serving as CTO and Chief Scientist</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 and was </a:t>
            </a:r>
            <a:pPr algn="l" indent="0" marL="0">
              <a:lnSpc>
                <a:spcPct val="118000"/>
              </a:lnSpc>
              <a:buNone/>
            </a:pPr>
            <a:r>
              <a:rPr lang="en-US" sz="1000" b="1" dirty="0">
                <a:solidFill>
                  <a:srgbClr val="474C5E"/>
                </a:solidFill>
                <a:latin typeface="Inter" pitchFamily="34" charset="0"/>
                <a:ea typeface="Inter" pitchFamily="34" charset="-122"/>
                <a:cs typeface="Inter" pitchFamily="34" charset="-120"/>
              </a:rPr>
              <a:t>principal architect at Boson Protocol</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 Anish has advised Ripple and Ocean Protocol and has published and lectured extensively on zero-knowledge proofs, privacy, blockchain security and cryptographic protocols, including research in the IACR Cryptology ePrint Archive and academic work on privacy and security. </a:t>
            </a:r>
            <a:pPr algn="l" indent="0" marL="0">
              <a:lnSpc>
                <a:spcPct val="118000"/>
              </a:lnSpc>
              <a:buNone/>
            </a:pPr>
            <a:r>
              <a:rPr lang="en-US" sz="1000" u="sng" dirty="0">
                <a:solidFill>
                  <a:srgbClr val="C8185F"/>
                </a:solid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LinkedIn</a:t>
            </a:r>
            <a:endParaRPr lang="en-US" sz="1300" dirty="0"/>
          </a:p>
        </p:txBody>
      </p:sp>
      <p:sp>
        <p:nvSpPr>
          <p:cNvPr id="12" name="Shape 9"/>
          <p:cNvSpPr/>
          <p:nvPr/>
        </p:nvSpPr>
        <p:spPr>
          <a:xfrm>
            <a:off x="548640" y="4617720"/>
            <a:ext cx="3588410" cy="1554480"/>
          </a:xfrm>
          <a:prstGeom prst="roundRect">
            <a:avLst>
              <a:gd name="adj" fmla="val 5882"/>
            </a:avLst>
          </a:prstGeom>
          <a:solidFill>
            <a:srgbClr val="FFFFFF"/>
          </a:solidFill>
          <a:ln w="7620">
            <a:solidFill>
              <a:srgbClr val="E6E8EF"/>
            </a:solidFill>
            <a:prstDash val="solid"/>
          </a:ln>
        </p:spPr>
      </p:sp>
      <p:sp>
        <p:nvSpPr>
          <p:cNvPr id="13" name="Text 10"/>
          <p:cNvSpPr txBox="1"/>
          <p:nvPr/>
        </p:nvSpPr>
        <p:spPr>
          <a:xfrm>
            <a:off x="694944" y="4745736"/>
            <a:ext cx="3295802" cy="1298448"/>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HIRING WITH THE SEED</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Four roles</a:t>
            </a:r>
            <a:endParaRPr lang="en-US" sz="1300" dirty="0"/>
          </a:p>
          <a:p>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A senior node engineer and standing reviewer; bridge and infrastructure; wallet and product; proof systems. </a:t>
            </a:r>
            <a:pPr algn="l" indent="0" marL="0">
              <a:lnSpc>
                <a:spcPct val="118000"/>
              </a:lnSpc>
              <a:buNone/>
            </a:pPr>
            <a:r>
              <a:rPr lang="en-US" sz="1000" b="1" dirty="0">
                <a:solidFill>
                  <a:srgbClr val="474C5E"/>
                </a:solidFill>
                <a:latin typeface="Inter" pitchFamily="34" charset="0"/>
                <a:ea typeface="Inter" pitchFamily="34" charset="-122"/>
                <a:cs typeface="Inter" pitchFamily="34" charset="-120"/>
              </a:rPr>
              <a:t>Key-person risk is one engineer today.</a:t>
            </a:r>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 The first independent audit is a condition of the founding round.</a:t>
            </a:r>
            <a:endParaRPr lang="en-US" sz="1300" dirty="0"/>
          </a:p>
        </p:txBody>
      </p:sp>
      <p:sp>
        <p:nvSpPr>
          <p:cNvPr id="14" name="Shape 11"/>
          <p:cNvSpPr/>
          <p:nvPr/>
        </p:nvSpPr>
        <p:spPr>
          <a:xfrm>
            <a:off x="4301642" y="4617720"/>
            <a:ext cx="3588410" cy="1554480"/>
          </a:xfrm>
          <a:prstGeom prst="roundRect">
            <a:avLst>
              <a:gd name="adj" fmla="val 5882"/>
            </a:avLst>
          </a:prstGeom>
          <a:solidFill>
            <a:srgbClr val="FFFFFF"/>
          </a:solidFill>
          <a:ln w="7620">
            <a:solidFill>
              <a:srgbClr val="E6E8EF"/>
            </a:solidFill>
            <a:prstDash val="solid"/>
          </a:ln>
        </p:spPr>
      </p:sp>
      <p:sp>
        <p:nvSpPr>
          <p:cNvPr id="15" name="Text 12"/>
          <p:cNvSpPr txBox="1"/>
          <p:nvPr/>
        </p:nvSpPr>
        <p:spPr>
          <a:xfrm>
            <a:off x="4447946" y="4745736"/>
            <a:ext cx="3295802" cy="1298448"/>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ENTITY</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Randprotocol Development LLC</a:t>
            </a:r>
            <a:endParaRPr lang="en-US" sz="1300" dirty="0"/>
          </a:p>
          <a:p>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Wyoming; the seed's issuer. No foundation is formed yet, so the LLC holds every foundation role. Cap table: founders 60:40; no other SAFTs, grants or options. </a:t>
            </a:r>
            <a:pPr algn="l" indent="0" marL="0">
              <a:lnSpc>
                <a:spcPct val="118000"/>
              </a:lnSpc>
              <a:buNone/>
            </a:pPr>
            <a:r>
              <a:rPr lang="en-US" sz="1000" i="1" dirty="0">
                <a:solidFill>
                  <a:srgbClr val="474C5E"/>
                </a:solidFill>
                <a:latin typeface="Inter" pitchFamily="34" charset="0"/>
                <a:ea typeface="Inter" pitchFamily="34" charset="-122"/>
                <a:cs typeface="Inter" pitchFamily="34" charset="-120"/>
              </a:rPr>
              <a:t>Rand's IP to be assigned to it before close.</a:t>
            </a:r>
            <a:endParaRPr lang="en-US" sz="1300" dirty="0"/>
          </a:p>
        </p:txBody>
      </p:sp>
      <p:sp>
        <p:nvSpPr>
          <p:cNvPr id="16" name="Shape 13"/>
          <p:cNvSpPr/>
          <p:nvPr/>
        </p:nvSpPr>
        <p:spPr>
          <a:xfrm>
            <a:off x="8054645" y="4617720"/>
            <a:ext cx="3588410" cy="1554480"/>
          </a:xfrm>
          <a:prstGeom prst="roundRect">
            <a:avLst>
              <a:gd name="adj" fmla="val 5882"/>
            </a:avLst>
          </a:prstGeom>
          <a:solidFill>
            <a:srgbClr val="FFFFFF"/>
          </a:solidFill>
          <a:ln w="7620">
            <a:solidFill>
              <a:srgbClr val="E6E8EF"/>
            </a:solidFill>
            <a:prstDash val="solid"/>
          </a:ln>
        </p:spPr>
      </p:sp>
      <p:sp>
        <p:nvSpPr>
          <p:cNvPr id="17" name="Text 14"/>
          <p:cNvSpPr txBox="1"/>
          <p:nvPr/>
        </p:nvSpPr>
        <p:spPr>
          <a:xfrm>
            <a:off x="8200949" y="4745736"/>
            <a:ext cx="3295802" cy="1298448"/>
          </a:xfrm>
          <a:prstGeom prst="rect">
            <a:avLst/>
          </a:prstGeom>
          <a:noFill/>
          <a:ln/>
        </p:spPr>
        <p:txBody>
          <a:bodyPr wrap="square" lIns="0" tIns="0" rIns="0" bIns="0" rtlCol="0" anchor="t"/>
          <a:lstStyle/>
          <a:p>
            <a:pPr algn="l" indent="0" marL="0">
              <a:lnSpc>
                <a:spcPct val="118000"/>
              </a:lnSpc>
              <a:spcAft>
                <a:spcPts val="500"/>
              </a:spcAft>
              <a:buNone/>
            </a:pPr>
            <a:r>
              <a:rPr lang="en-US" sz="950" spc="180" kern="0" dirty="0">
                <a:solidFill>
                  <a:srgbClr val="62677A"/>
                </a:solidFill>
                <a:latin typeface="Inter" pitchFamily="34" charset="0"/>
                <a:ea typeface="Inter" pitchFamily="34" charset="-122"/>
                <a:cs typeface="Inter" pitchFamily="34" charset="-120"/>
              </a:rPr>
              <a:t>IN PRINT, OPEN SOURCE</a:t>
            </a:r>
            <a:endParaRPr lang="en-US" sz="1300" dirty="0"/>
          </a:p>
          <a:p>
            <a:pPr algn="l" indent="0" marL="0">
              <a:lnSpc>
                <a:spcPct val="118000"/>
              </a:lnSpc>
              <a:spcAft>
                <a:spcPts val="600"/>
              </a:spcAft>
              <a:buNone/>
            </a:pPr>
            <a:r>
              <a:rPr lang="en-US" sz="1450" b="1" dirty="0">
                <a:solidFill>
                  <a:srgbClr val="07090F"/>
                </a:solidFill>
                <a:latin typeface="Inter" pitchFamily="34" charset="0"/>
                <a:ea typeface="Inter" pitchFamily="34" charset="-122"/>
                <a:cs typeface="Inter" pitchFamily="34" charset="-120"/>
              </a:rPr>
              <a:t>Five papers; GPL-3.0-only</a:t>
            </a:r>
            <a:endParaRPr lang="en-US" sz="1300" dirty="0"/>
          </a:p>
          <a:p>
            <a:pPr algn="l" indent="0" marL="0">
              <a:lnSpc>
                <a:spcPct val="118000"/>
              </a:lnSpc>
              <a:buNone/>
            </a:pPr>
            <a:r>
              <a:rPr lang="en-US" sz="1000" dirty="0">
                <a:solidFill>
                  <a:srgbClr val="474C5E"/>
                </a:solidFill>
                <a:latin typeface="Inter" pitchFamily="34" charset="0"/>
                <a:ea typeface="Inter" pitchFamily="34" charset="-122"/>
                <a:cs typeface="Inter" pitchFamily="34" charset="-120"/>
              </a:rPr>
              <a:t>randprotocol.org/papers. The full node (zkVM and recursion VM), the wallets, the bridge and the circuits are on github.com/randprotocol; the wallet core is WebAssembly built from the open-source clients.</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assets/img/lockup-bone.png">    </p:cNvPr>
          <p:cNvPicPr>
            <a:picLocks noChangeAspect="1"/>
          </p:cNvPicPr>
          <p:nvPr/>
        </p:nvPicPr>
        <p:blipFill>
          <a:blip r:embed="rId2"/>
          <a:stretch>
            <a:fillRect/>
          </a:stretch>
        </p:blipFill>
        <p:spPr>
          <a:xfrm>
            <a:off x="548640" y="548640"/>
            <a:ext cx="2472309" cy="384048"/>
          </a:xfrm>
          <a:prstGeom prst="rect">
            <a:avLst/>
          </a:prstGeom>
        </p:spPr>
      </p:pic>
      <p:sp>
        <p:nvSpPr>
          <p:cNvPr id="3" name="Text 0"/>
          <p:cNvSpPr txBox="1"/>
          <p:nvPr/>
        </p:nvSpPr>
        <p:spPr>
          <a:xfrm>
            <a:off x="548640" y="2011680"/>
            <a:ext cx="4572000" cy="2103120"/>
          </a:xfrm>
          <a:prstGeom prst="rect">
            <a:avLst/>
          </a:prstGeom>
          <a:noFill/>
          <a:ln/>
        </p:spPr>
        <p:txBody>
          <a:bodyPr wrap="square" lIns="0" tIns="0" rIns="0" bIns="0" rtlCol="0" anchor="t"/>
          <a:lstStyle/>
          <a:p>
            <a:pPr algn="l" indent="0" marL="0">
              <a:lnSpc>
                <a:spcPct val="110000"/>
              </a:lnSpc>
              <a:buNone/>
            </a:pPr>
            <a:r>
              <a:rPr lang="en-US" sz="2800" b="1" dirty="0">
                <a:solidFill>
                  <a:srgbClr val="ECE9E2"/>
                </a:solidFill>
                <a:latin typeface="Inter" pitchFamily="34" charset="0"/>
                <a:ea typeface="Inter" pitchFamily="34" charset="-122"/>
                <a:cs typeface="Inter" pitchFamily="34" charset="-120"/>
              </a:rPr>
              <a:t>Thank you.</a:t>
            </a:r>
            <a:endParaRPr lang="en-US" sz="1300" dirty="0"/>
          </a:p>
        </p:txBody>
      </p:sp>
      <p:sp>
        <p:nvSpPr>
          <p:cNvPr id="4" name="Text 1"/>
          <p:cNvSpPr txBox="1"/>
          <p:nvPr/>
        </p:nvSpPr>
        <p:spPr>
          <a:xfrm>
            <a:off x="548640" y="4389120"/>
            <a:ext cx="4572000" cy="914400"/>
          </a:xfrm>
          <a:prstGeom prst="rect">
            <a:avLst/>
          </a:prstGeom>
          <a:noFill/>
          <a:ln/>
        </p:spPr>
        <p:txBody>
          <a:bodyPr wrap="square" lIns="0" tIns="0" rIns="0" bIns="0" rtlCol="0" anchor="t"/>
          <a:lstStyle/>
          <a:p>
            <a:pPr algn="l" indent="0" marL="0">
              <a:lnSpc>
                <a:spcPct val="118000"/>
              </a:lnSpc>
              <a:spcAft>
                <a:spcPts val="400"/>
              </a:spcAft>
              <a:buNone/>
            </a:pPr>
            <a:r>
              <a:rPr lang="en-US" sz="1150" dirty="0">
                <a:solidFill>
                  <a:srgbClr val="ECE9E2"/>
                </a:solidFill>
                <a:latin typeface="JetBrains Mono" pitchFamily="34" charset="0"/>
                <a:ea typeface="JetBrains Mono" pitchFamily="34" charset="-122"/>
                <a:cs typeface="JetBrains Mono" pitchFamily="34" charset="-120"/>
              </a:rPr>
              <a:t>randprotocol.org</a:t>
            </a:r>
            <a:endParaRPr lang="en-US" sz="1300" dirty="0"/>
          </a:p>
          <a:p>
            <a:pPr algn="l" indent="0" marL="0">
              <a:lnSpc>
                <a:spcPct val="118000"/>
              </a:lnSpc>
              <a:spcAft>
                <a:spcPts val="400"/>
              </a:spcAft>
              <a:buNone/>
            </a:pPr>
            <a:r>
              <a:rPr lang="en-US" sz="1150" dirty="0">
                <a:solidFill>
                  <a:srgbClr val="ECE9E2"/>
                </a:solidFill>
                <a:latin typeface="JetBrains Mono" pitchFamily="34" charset="0"/>
                <a:ea typeface="JetBrains Mono" pitchFamily="34" charset="-122"/>
                <a:cs typeface="JetBrains Mono" pitchFamily="34" charset="-120"/>
              </a:rPr>
              <a:t>github.com/randprotocol</a:t>
            </a:r>
            <a:endParaRPr lang="en-US" sz="1300" dirty="0"/>
          </a:p>
          <a:p>
            <a:pPr algn="l" indent="0" marL="0">
              <a:lnSpc>
                <a:spcPct val="118000"/>
              </a:lnSpc>
              <a:spcAft>
                <a:spcPts val="400"/>
              </a:spcAft>
              <a:buNone/>
            </a:pPr>
            <a:r>
              <a:rPr lang="en-US" sz="1150" dirty="0">
                <a:solidFill>
                  <a:srgbClr val="ECE9E2"/>
                </a:solidFill>
                <a:latin typeface="JetBrains Mono" pitchFamily="34" charset="0"/>
                <a:ea typeface="JetBrains Mono" pitchFamily="34" charset="-122"/>
                <a:cs typeface="JetBrains Mono" pitchFamily="34" charset="-120"/>
              </a:rPr>
              <a:t>Dendi Suhubdy · Anish Mohammed</a:t>
            </a:r>
            <a:endParaRPr lang="en-US" sz="1300" dirty="0"/>
          </a:p>
          <a:p>
            <a:pPr algn="l" indent="0" marL="0">
              <a:lnSpc>
                <a:spcPct val="118000"/>
              </a:lnSpc>
              <a:spcAft>
                <a:spcPts val="400"/>
              </a:spcAft>
              <a:buNone/>
            </a:pPr>
            <a:r>
              <a:rPr lang="en-US" sz="1150" dirty="0">
                <a:solidFill>
                  <a:srgbClr val="ECE9E2"/>
                </a:solidFill>
                <a:latin typeface="JetBrains Mono" pitchFamily="34" charset="0"/>
                <a:ea typeface="JetBrains Mono" pitchFamily="34" charset="-122"/>
                <a:cs typeface="JetBrains Mono" pitchFamily="34" charset="-120"/>
              </a:rPr>
              <a:t>Randprotocol Development LLC, Wyoming</a:t>
            </a:r>
            <a:endParaRPr lang="en-US" sz="1300" dirty="0"/>
          </a:p>
        </p:txBody>
      </p:sp>
      <p:sp>
        <p:nvSpPr>
          <p:cNvPr id="5" name="Text 2"/>
          <p:cNvSpPr txBox="1"/>
          <p:nvPr/>
        </p:nvSpPr>
        <p:spPr>
          <a:xfrm>
            <a:off x="548640" y="5806440"/>
            <a:ext cx="4480560" cy="868680"/>
          </a:xfrm>
          <a:prstGeom prst="rect">
            <a:avLst/>
          </a:prstGeom>
          <a:noFill/>
          <a:ln/>
        </p:spPr>
        <p:txBody>
          <a:bodyPr wrap="square" lIns="0" tIns="0" rIns="0" bIns="0" rtlCol="0" anchor="t"/>
          <a:lstStyle/>
          <a:p>
            <a:pPr algn="l" indent="0" marL="0">
              <a:lnSpc>
                <a:spcPct val="118000"/>
              </a:lnSpc>
              <a:buNone/>
            </a:pPr>
            <a:r>
              <a:rPr lang="en-US" sz="1000" dirty="0">
                <a:solidFill>
                  <a:srgbClr val="62677A"/>
                </a:solidFill>
                <a:latin typeface="Inter" pitchFamily="34" charset="0"/>
                <a:ea typeface="Inter" pitchFamily="34" charset="-122"/>
                <a:cs typeface="Inter" pitchFamily="34" charset="-120"/>
              </a:rPr>
              <a:t>Not an offer or solicitation of any security, token or financial product. Test-network RAND has no monetary value. Draft for counsel's review before distribution.</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Rand Protocol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Rand Protocol · Investor overview</dc:title>
  <dc:subject>PptxGenJS Presentation</dc:subject>
  <dc:creator>Randprotocol Development LLC</dc:creator>
  <cp:lastModifiedBy>Randprotocol Development LLC</cp:lastModifiedBy>
  <cp:revision>1</cp:revision>
  <dcterms:created xsi:type="dcterms:W3CDTF">2026-10-05T20:51:02Z</dcterms:created>
  <dcterms:modified xsi:type="dcterms:W3CDTF">2026-10-05T20:51:02Z</dcterms:modified>
</cp:coreProperties>
</file>